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5"/>
  </p:notesMasterIdLst>
  <p:handoutMasterIdLst>
    <p:handoutMasterId r:id="rId26"/>
  </p:handoutMasterIdLst>
  <p:sldIdLst>
    <p:sldId id="256" r:id="rId5"/>
    <p:sldId id="261" r:id="rId6"/>
    <p:sldId id="284" r:id="rId7"/>
    <p:sldId id="285" r:id="rId8"/>
    <p:sldId id="286" r:id="rId9"/>
    <p:sldId id="287" r:id="rId10"/>
    <p:sldId id="288" r:id="rId11"/>
    <p:sldId id="289" r:id="rId12"/>
    <p:sldId id="290" r:id="rId13"/>
    <p:sldId id="267" r:id="rId14"/>
    <p:sldId id="283" r:id="rId15"/>
    <p:sldId id="269" r:id="rId16"/>
    <p:sldId id="276" r:id="rId17"/>
    <p:sldId id="270" r:id="rId18"/>
    <p:sldId id="278" r:id="rId19"/>
    <p:sldId id="281" r:id="rId20"/>
    <p:sldId id="271" r:id="rId21"/>
    <p:sldId id="272" r:id="rId22"/>
    <p:sldId id="292"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48" autoAdjust="0"/>
  </p:normalViewPr>
  <p:slideViewPr>
    <p:cSldViewPr snapToGrid="0">
      <p:cViewPr varScale="1">
        <p:scale>
          <a:sx n="116" d="100"/>
          <a:sy n="116" d="100"/>
        </p:scale>
        <p:origin x="342"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Jiang" userId="940dcfd371457d17" providerId="LiveId" clId="{71D433BA-6679-46F7-AD1D-F6EEB6C58B7B}"/>
    <pc:docChg chg="custSel modSld">
      <pc:chgData name="Austin Jiang" userId="940dcfd371457d17" providerId="LiveId" clId="{71D433BA-6679-46F7-AD1D-F6EEB6C58B7B}" dt="2021-04-30T04:18:52.716" v="1" actId="478"/>
      <pc:docMkLst>
        <pc:docMk/>
      </pc:docMkLst>
      <pc:sldChg chg="delSp modSp mod">
        <pc:chgData name="Austin Jiang" userId="940dcfd371457d17" providerId="LiveId" clId="{71D433BA-6679-46F7-AD1D-F6EEB6C58B7B}" dt="2021-04-30T04:18:52.716" v="1" actId="478"/>
        <pc:sldMkLst>
          <pc:docMk/>
          <pc:sldMk cId="753713196" sldId="284"/>
        </pc:sldMkLst>
        <pc:spChg chg="del mod">
          <ac:chgData name="Austin Jiang" userId="940dcfd371457d17" providerId="LiveId" clId="{71D433BA-6679-46F7-AD1D-F6EEB6C58B7B}" dt="2021-04-30T04:18:52.716" v="1" actId="478"/>
          <ac:spMkLst>
            <pc:docMk/>
            <pc:sldMk cId="753713196" sldId="284"/>
            <ac:spMk id="3" creationId="{A08B6220-82AD-4314-BF24-00F503980A1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4/29/2021</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train the weights of our network to minimize the mean squared error between the steering command output by the network and the command of either the human driver, or the adjusted steering command for off-center and rotated images Our network architecture is shown in Figure. The network consists of 9 layers, including a normalization layer, 5 convolutional layers and 3 fully connected layers. The input image is split into several planes and passed to the network. The first layer of the network performs image normalization. The normalizer is hard-coded and is not adjusted in the learning process. Performing normalization in the network allows the normalization scheme to be altered with the network architecture and to be accelerated via GPU processing. The convolutional layers were designed to perform feature extraction and were chosen empirically through a series of experiments that varied layer configurations. We use </a:t>
            </a:r>
            <a:r>
              <a:rPr lang="en-US" err="1"/>
              <a:t>strided</a:t>
            </a:r>
            <a:r>
              <a:rPr lang="en-US"/>
              <a:t> convolutions in the first three convolutional layers with a 2×2 stride and a 5×5 kernel and a non-</a:t>
            </a:r>
            <a:r>
              <a:rPr lang="en-US" err="1"/>
              <a:t>strided</a:t>
            </a:r>
            <a:r>
              <a:rPr lang="en-US"/>
              <a:t> convolution with a 3×3 kernel size in the last two convolutional layers. We follow the five convolutional layers with three fully connected layers leading to an output control value which is the inverse turning radius. The fully connected layers are designed to function as a controller for steering, but we note that by training the system end-to-end, it is not possible to make a clean break between which parts of the network function primarily as feature extractor and which serve as controller.</a:t>
            </a:r>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a:p>
        </p:txBody>
      </p:sp>
    </p:spTree>
    <p:extLst>
      <p:ext uri="{BB962C8B-B14F-4D97-AF65-F5344CB8AC3E}">
        <p14:creationId xmlns:p14="http://schemas.microsoft.com/office/powerpoint/2010/main" val="2227101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4/29/2021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4/29/2021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4/29/2021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4/29/2021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4/29/2021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5.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5.png"/><Relationship Id="rId5" Type="http://schemas.openxmlformats.org/officeDocument/2006/relationships/image" Target="../media/image18.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8.m4a"/><Relationship Id="rId7" Type="http://schemas.openxmlformats.org/officeDocument/2006/relationships/hyperlink" Target="https://drive.google.com/drive/u/1/folders/1O0hVGMnFHcMINZmSiF4IWndKwgFeA5DG" TargetMode="External"/><Relationship Id="rId2" Type="http://schemas.microsoft.com/office/2007/relationships/media" Target="../media/media17.mp4"/><Relationship Id="rId1" Type="http://schemas.openxmlformats.org/officeDocument/2006/relationships/video" Target="NULL" TargetMode="External"/><Relationship Id="rId6" Type="http://schemas.openxmlformats.org/officeDocument/2006/relationships/image" Target="../media/image19.png"/><Relationship Id="rId5" Type="http://schemas.openxmlformats.org/officeDocument/2006/relationships/slideLayout" Target="../slideLayouts/slideLayout4.xml"/><Relationship Id="rId4" Type="http://schemas.openxmlformats.org/officeDocument/2006/relationships/audio" Target="../media/media18.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5.png"/><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5.pn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Convertible with solid fill">
            <a:extLst>
              <a:ext uri="{FF2B5EF4-FFF2-40B4-BE49-F238E27FC236}">
                <a16:creationId xmlns:a16="http://schemas.microsoft.com/office/drawing/2014/main" id="{BFD373A2-0FAA-4E29-B4FA-0B27038C1C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3031" y="1208531"/>
            <a:ext cx="4735069" cy="4735069"/>
          </a:xfrm>
          <a:prstGeom prst="rect">
            <a:avLst/>
          </a:prstGeom>
        </p:spPr>
      </p:pic>
      <p:sp>
        <p:nvSpPr>
          <p:cNvPr id="36" name="Rectangle 35">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8296275" y="1419225"/>
            <a:ext cx="3081576" cy="2085869"/>
          </a:xfrm>
        </p:spPr>
        <p:txBody>
          <a:bodyPr>
            <a:normAutofit fontScale="90000"/>
          </a:bodyPr>
          <a:lstStyle/>
          <a:p>
            <a:br>
              <a:rPr lang="en-US">
                <a:solidFill>
                  <a:srgbClr val="FFFFFF"/>
                </a:solidFill>
              </a:rPr>
            </a:br>
            <a:r>
              <a:rPr lang="en-US" err="1">
                <a:solidFill>
                  <a:srgbClr val="FFFFFF"/>
                </a:solidFill>
              </a:rPr>
              <a:t>EnD-to-end</a:t>
            </a:r>
            <a:br>
              <a:rPr lang="en-US">
                <a:solidFill>
                  <a:srgbClr val="FFFFFF"/>
                </a:solidFill>
              </a:rPr>
            </a:br>
            <a:r>
              <a:rPr lang="en-US">
                <a:solidFill>
                  <a:srgbClr val="FFFFFF"/>
                </a:solidFill>
              </a:rPr>
              <a:t>Self-Driving Simulation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8296275" y="3505095"/>
            <a:ext cx="3081576" cy="1733655"/>
          </a:xfrm>
        </p:spPr>
        <p:txBody>
          <a:bodyPr>
            <a:normAutofit/>
          </a:bodyPr>
          <a:lstStyle/>
          <a:p>
            <a:endParaRPr lang="en-US">
              <a:solidFill>
                <a:schemeClr val="bg2"/>
              </a:solidFill>
            </a:endParaRPr>
          </a:p>
          <a:p>
            <a:r>
              <a:rPr lang="en-US">
                <a:solidFill>
                  <a:schemeClr val="bg2"/>
                </a:solidFill>
              </a:rPr>
              <a:t>Chenhao fang</a:t>
            </a:r>
          </a:p>
          <a:p>
            <a:r>
              <a:rPr lang="en-US">
                <a:solidFill>
                  <a:schemeClr val="bg2"/>
                </a:solidFill>
              </a:rPr>
              <a:t>Hao Jiang</a:t>
            </a:r>
          </a:p>
          <a:p>
            <a:r>
              <a:rPr lang="en-US">
                <a:solidFill>
                  <a:schemeClr val="bg2"/>
                </a:solidFill>
              </a:rPr>
              <a:t>Kou  Wang</a:t>
            </a:r>
          </a:p>
        </p:txBody>
      </p:sp>
      <p:pic>
        <p:nvPicPr>
          <p:cNvPr id="6" name="Audio 5">
            <a:hlinkClick r:id="" action="ppaction://media"/>
            <a:extLst>
              <a:ext uri="{FF2B5EF4-FFF2-40B4-BE49-F238E27FC236}">
                <a16:creationId xmlns:a16="http://schemas.microsoft.com/office/drawing/2014/main" id="{27791966-0562-D04C-A573-101F20926B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87700712"/>
      </p:ext>
    </p:extLst>
  </p:cSld>
  <p:clrMapOvr>
    <a:masterClrMapping/>
  </p:clrMapOvr>
  <mc:AlternateContent xmlns:mc="http://schemas.openxmlformats.org/markup-compatibility/2006">
    <mc:Choice xmlns:p14="http://schemas.microsoft.com/office/powerpoint/2010/main" Requires="p14">
      <p:transition spd="slow" p14:dur="2000" advTm="8869"/>
    </mc:Choice>
    <mc:Fallback>
      <p:transition spd="slow" advTm="8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18F8E08-9B61-47CB-A2E0-BCD0CEBBF2E8}"/>
              </a:ext>
            </a:extLst>
          </p:cNvPr>
          <p:cNvSpPr>
            <a:spLocks noGrp="1"/>
          </p:cNvSpPr>
          <p:nvPr>
            <p:ph type="ctrTitle"/>
          </p:nvPr>
        </p:nvSpPr>
        <p:spPr>
          <a:xfrm>
            <a:off x="4579243" y="1419225"/>
            <a:ext cx="6798608" cy="2085869"/>
          </a:xfrm>
        </p:spPr>
        <p:txBody>
          <a:bodyPr>
            <a:normAutofit/>
          </a:bodyPr>
          <a:lstStyle/>
          <a:p>
            <a:r>
              <a:rPr lang="fr-FR">
                <a:solidFill>
                  <a:srgbClr val="FFFFFF"/>
                </a:solidFill>
              </a:rPr>
              <a:t>Model Design</a:t>
            </a:r>
          </a:p>
        </p:txBody>
      </p:sp>
      <p:sp>
        <p:nvSpPr>
          <p:cNvPr id="3" name="Subtitle 2">
            <a:extLst>
              <a:ext uri="{FF2B5EF4-FFF2-40B4-BE49-F238E27FC236}">
                <a16:creationId xmlns:a16="http://schemas.microsoft.com/office/drawing/2014/main" id="{706FBDDF-4E0E-4541-BA31-2FDF2BC6C532}"/>
              </a:ext>
            </a:extLst>
          </p:cNvPr>
          <p:cNvSpPr>
            <a:spLocks noGrp="1"/>
          </p:cNvSpPr>
          <p:nvPr>
            <p:ph type="subTitle" idx="1"/>
          </p:nvPr>
        </p:nvSpPr>
        <p:spPr>
          <a:xfrm>
            <a:off x="4579243" y="3505095"/>
            <a:ext cx="6798608" cy="1733655"/>
          </a:xfrm>
        </p:spPr>
        <p:txBody>
          <a:bodyPr>
            <a:normAutofit/>
          </a:bodyPr>
          <a:lstStyle/>
          <a:p>
            <a:endParaRPr lang="fr-FR">
              <a:solidFill>
                <a:schemeClr val="bg2"/>
              </a:solidFill>
            </a:endParaRPr>
          </a:p>
        </p:txBody>
      </p:sp>
      <p:pic>
        <p:nvPicPr>
          <p:cNvPr id="5" name="Graphic 4" descr="Race Car with solid fill">
            <a:extLst>
              <a:ext uri="{FF2B5EF4-FFF2-40B4-BE49-F238E27FC236}">
                <a16:creationId xmlns:a16="http://schemas.microsoft.com/office/drawing/2014/main" id="{91E553D1-656B-4CEB-BD60-D050D8746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166" y="2217610"/>
            <a:ext cx="2716911" cy="2716911"/>
          </a:xfrm>
          <a:prstGeom prst="rect">
            <a:avLst/>
          </a:prstGeom>
        </p:spPr>
      </p:pic>
      <p:pic>
        <p:nvPicPr>
          <p:cNvPr id="6" name="Audio 5">
            <a:hlinkClick r:id="" action="ppaction://media"/>
            <a:extLst>
              <a:ext uri="{FF2B5EF4-FFF2-40B4-BE49-F238E27FC236}">
                <a16:creationId xmlns:a16="http://schemas.microsoft.com/office/drawing/2014/main" id="{323B36AC-FF2F-4E4C-A88D-08B9D831EB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65599974"/>
      </p:ext>
    </p:extLst>
  </p:cSld>
  <p:clrMapOvr>
    <a:masterClrMapping/>
  </p:clrMapOvr>
  <mc:AlternateContent xmlns:mc="http://schemas.openxmlformats.org/markup-compatibility/2006">
    <mc:Choice xmlns:p14="http://schemas.microsoft.com/office/powerpoint/2010/main" Requires="p14">
      <p:transition spd="slow" p14:dur="2000" advTm="5102"/>
    </mc:Choice>
    <mc:Fallback>
      <p:transition spd="slow" advTm="5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6BB13B6-3ECB-5C4E-BAE3-D9EE8B4E5C54}"/>
              </a:ext>
            </a:extLst>
          </p:cNvPr>
          <p:cNvPicPr>
            <a:picLocks noGrp="1" noChangeAspect="1"/>
          </p:cNvPicPr>
          <p:nvPr>
            <p:ph idx="1"/>
          </p:nvPr>
        </p:nvPicPr>
        <p:blipFill>
          <a:blip r:embed="rId5"/>
          <a:stretch>
            <a:fillRect/>
          </a:stretch>
        </p:blipFill>
        <p:spPr>
          <a:xfrm>
            <a:off x="2539211" y="1208531"/>
            <a:ext cx="3302709" cy="4735069"/>
          </a:xfrm>
          <a:prstGeom prst="rect">
            <a:avLst/>
          </a:prstGeom>
        </p:spPr>
      </p:pic>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1B54A30-D01F-0641-BC1F-795EBD21FDB7}"/>
              </a:ext>
            </a:extLst>
          </p:cNvPr>
          <p:cNvSpPr>
            <a:spLocks noGrp="1"/>
          </p:cNvSpPr>
          <p:nvPr>
            <p:ph type="title"/>
          </p:nvPr>
        </p:nvSpPr>
        <p:spPr>
          <a:xfrm>
            <a:off x="8172450" y="1419225"/>
            <a:ext cx="3536949" cy="2085869"/>
          </a:xfrm>
        </p:spPr>
        <p:txBody>
          <a:bodyPr vert="horz" lIns="91440" tIns="45720" rIns="91440" bIns="45720" rtlCol="0" anchor="b">
            <a:normAutofit/>
          </a:bodyPr>
          <a:lstStyle/>
          <a:p>
            <a:r>
              <a:rPr lang="en-US" sz="3600">
                <a:solidFill>
                  <a:srgbClr val="FFFFFF"/>
                </a:solidFill>
              </a:rPr>
              <a:t>Model </a:t>
            </a:r>
            <a:br>
              <a:rPr lang="en-US" sz="3600">
                <a:solidFill>
                  <a:srgbClr val="FFFFFF"/>
                </a:solidFill>
              </a:rPr>
            </a:br>
            <a:r>
              <a:rPr lang="en-US" sz="3600">
                <a:solidFill>
                  <a:srgbClr val="FFFFFF"/>
                </a:solidFill>
              </a:rPr>
              <a:t>architecture</a:t>
            </a:r>
          </a:p>
        </p:txBody>
      </p:sp>
      <p:pic>
        <p:nvPicPr>
          <p:cNvPr id="12" name="Audio 11">
            <a:hlinkClick r:id="" action="ppaction://media"/>
            <a:extLst>
              <a:ext uri="{FF2B5EF4-FFF2-40B4-BE49-F238E27FC236}">
                <a16:creationId xmlns:a16="http://schemas.microsoft.com/office/drawing/2014/main" id="{0B65CCBF-7167-3245-BA11-C320CDADA1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51311078"/>
      </p:ext>
    </p:extLst>
  </p:cSld>
  <p:clrMapOvr>
    <a:masterClrMapping/>
  </p:clrMapOvr>
  <mc:AlternateContent xmlns:mc="http://schemas.openxmlformats.org/markup-compatibility/2006">
    <mc:Choice xmlns:p14="http://schemas.microsoft.com/office/powerpoint/2010/main" Requires="p14">
      <p:transition spd="slow" p14:dur="2000" advTm="117639"/>
    </mc:Choice>
    <mc:Fallback>
      <p:transition spd="slow" advTm="117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79C3DD4-B985-4F07-9C7E-A6C65F9317E2}"/>
              </a:ext>
            </a:extLst>
          </p:cNvPr>
          <p:cNvSpPr>
            <a:spLocks noGrp="1"/>
          </p:cNvSpPr>
          <p:nvPr>
            <p:ph type="ctrTitle"/>
          </p:nvPr>
        </p:nvSpPr>
        <p:spPr>
          <a:xfrm>
            <a:off x="4579243" y="1419225"/>
            <a:ext cx="6798608" cy="2085869"/>
          </a:xfrm>
        </p:spPr>
        <p:txBody>
          <a:bodyPr>
            <a:normAutofit/>
          </a:bodyPr>
          <a:lstStyle/>
          <a:p>
            <a:r>
              <a:rPr lang="fr-FR">
                <a:solidFill>
                  <a:srgbClr val="FFFFFF"/>
                </a:solidFill>
              </a:rPr>
              <a:t>Training and </a:t>
            </a:r>
            <a:r>
              <a:rPr lang="en-US">
                <a:solidFill>
                  <a:srgbClr val="FFFFFF"/>
                </a:solidFill>
              </a:rPr>
              <a:t>Results</a:t>
            </a:r>
            <a:br>
              <a:rPr lang="en-US">
                <a:solidFill>
                  <a:srgbClr val="FFFFFF"/>
                </a:solidFill>
              </a:rPr>
            </a:br>
            <a:endParaRPr lang="fr-FR">
              <a:solidFill>
                <a:srgbClr val="FFFFFF"/>
              </a:solidFill>
            </a:endParaRPr>
          </a:p>
        </p:txBody>
      </p:sp>
      <p:sp>
        <p:nvSpPr>
          <p:cNvPr id="3" name="Subtitle 2">
            <a:extLst>
              <a:ext uri="{FF2B5EF4-FFF2-40B4-BE49-F238E27FC236}">
                <a16:creationId xmlns:a16="http://schemas.microsoft.com/office/drawing/2014/main" id="{E471F85D-2141-4810-922C-78E7076E33A1}"/>
              </a:ext>
            </a:extLst>
          </p:cNvPr>
          <p:cNvSpPr>
            <a:spLocks noGrp="1"/>
          </p:cNvSpPr>
          <p:nvPr>
            <p:ph type="subTitle" idx="1"/>
          </p:nvPr>
        </p:nvSpPr>
        <p:spPr>
          <a:xfrm>
            <a:off x="4579243" y="3505095"/>
            <a:ext cx="6798608" cy="1733655"/>
          </a:xfrm>
        </p:spPr>
        <p:txBody>
          <a:bodyPr>
            <a:normAutofit/>
          </a:bodyPr>
          <a:lstStyle/>
          <a:p>
            <a:endParaRPr lang="fr-FR">
              <a:solidFill>
                <a:schemeClr val="bg2"/>
              </a:solidFill>
            </a:endParaRPr>
          </a:p>
        </p:txBody>
      </p:sp>
      <p:pic>
        <p:nvPicPr>
          <p:cNvPr id="5" name="Graphic 4" descr="Electric car with solid fill">
            <a:extLst>
              <a:ext uri="{FF2B5EF4-FFF2-40B4-BE49-F238E27FC236}">
                <a16:creationId xmlns:a16="http://schemas.microsoft.com/office/drawing/2014/main" id="{9AB6F978-B030-470D-BCC6-2DA6EB997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166" y="2217610"/>
            <a:ext cx="2716911" cy="2716911"/>
          </a:xfrm>
          <a:prstGeom prst="rect">
            <a:avLst/>
          </a:prstGeom>
        </p:spPr>
      </p:pic>
      <p:pic>
        <p:nvPicPr>
          <p:cNvPr id="6" name="Audio 5">
            <a:hlinkClick r:id="" action="ppaction://media"/>
            <a:extLst>
              <a:ext uri="{FF2B5EF4-FFF2-40B4-BE49-F238E27FC236}">
                <a16:creationId xmlns:a16="http://schemas.microsoft.com/office/drawing/2014/main" id="{E600978A-9492-4AEB-9209-6F91216490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376312421"/>
      </p:ext>
    </p:extLst>
  </p:cSld>
  <p:clrMapOvr>
    <a:masterClrMapping/>
  </p:clrMapOvr>
  <mc:AlternateContent xmlns:mc="http://schemas.openxmlformats.org/markup-compatibility/2006">
    <mc:Choice xmlns:p14="http://schemas.microsoft.com/office/powerpoint/2010/main" Requires="p14">
      <p:transition spd="slow" p14:dur="2000" advTm="8717"/>
    </mc:Choice>
    <mc:Fallback>
      <p:transition spd="slow" advTm="8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3242-650E-4FAE-AD0D-7AD09FF79BAD}"/>
              </a:ext>
            </a:extLst>
          </p:cNvPr>
          <p:cNvSpPr>
            <a:spLocks noGrp="1"/>
          </p:cNvSpPr>
          <p:nvPr>
            <p:ph type="title"/>
          </p:nvPr>
        </p:nvSpPr>
        <p:spPr/>
        <p:txBody>
          <a:bodyPr/>
          <a:lstStyle/>
          <a:p>
            <a:r>
              <a:rPr lang="fr-FR" dirty="0"/>
              <a:t>Training – </a:t>
            </a:r>
            <a:r>
              <a:rPr lang="fr-FR" dirty="0" err="1"/>
              <a:t>steering</a:t>
            </a:r>
            <a:r>
              <a:rPr lang="fr-FR" dirty="0"/>
              <a:t> angle </a:t>
            </a:r>
            <a:r>
              <a:rPr lang="fr-FR" dirty="0" err="1"/>
              <a:t>smoothing</a:t>
            </a:r>
            <a:r>
              <a:rPr lang="fr-FR" dirty="0"/>
              <a:t> </a:t>
            </a:r>
          </a:p>
        </p:txBody>
      </p:sp>
      <p:pic>
        <p:nvPicPr>
          <p:cNvPr id="6" name="Content Placeholder 5" descr="Chart, bar chart&#10;&#10;Description automatically generated">
            <a:extLst>
              <a:ext uri="{FF2B5EF4-FFF2-40B4-BE49-F238E27FC236}">
                <a16:creationId xmlns:a16="http://schemas.microsoft.com/office/drawing/2014/main" id="{E535993D-744C-4183-8FF5-9A86CE40CE07}"/>
              </a:ext>
            </a:extLst>
          </p:cNvPr>
          <p:cNvPicPr>
            <a:picLocks noGrp="1" noChangeAspect="1"/>
          </p:cNvPicPr>
          <p:nvPr>
            <p:ph sz="half" idx="1"/>
          </p:nvPr>
        </p:nvPicPr>
        <p:blipFill>
          <a:blip r:embed="rId4"/>
          <a:stretch>
            <a:fillRect/>
          </a:stretch>
        </p:blipFill>
        <p:spPr>
          <a:xfrm>
            <a:off x="761802" y="2227263"/>
            <a:ext cx="5061346" cy="3633787"/>
          </a:xfrm>
        </p:spPr>
      </p:pic>
      <p:sp>
        <p:nvSpPr>
          <p:cNvPr id="4" name="Content Placeholder 3">
            <a:extLst>
              <a:ext uri="{FF2B5EF4-FFF2-40B4-BE49-F238E27FC236}">
                <a16:creationId xmlns:a16="http://schemas.microsoft.com/office/drawing/2014/main" id="{E2556637-7F73-4BBD-A941-50A64608AA85}"/>
              </a:ext>
            </a:extLst>
          </p:cNvPr>
          <p:cNvSpPr>
            <a:spLocks noGrp="1"/>
          </p:cNvSpPr>
          <p:nvPr>
            <p:ph sz="half" idx="2"/>
          </p:nvPr>
        </p:nvSpPr>
        <p:spPr/>
        <p:txBody>
          <a:bodyPr/>
          <a:lstStyle/>
          <a:p>
            <a:r>
              <a:rPr lang="fr-FR" dirty="0"/>
              <a:t>Due to the </a:t>
            </a:r>
            <a:r>
              <a:rPr lang="fr-FR" dirty="0" err="1"/>
              <a:t>problem</a:t>
            </a:r>
            <a:r>
              <a:rPr lang="fr-FR" dirty="0"/>
              <a:t> of the simulator, the </a:t>
            </a:r>
            <a:r>
              <a:rPr lang="fr-FR" dirty="0" err="1"/>
              <a:t>recored</a:t>
            </a:r>
            <a:r>
              <a:rPr lang="fr-FR" dirty="0"/>
              <a:t> </a:t>
            </a:r>
            <a:r>
              <a:rPr lang="fr-FR" dirty="0" err="1"/>
              <a:t>steering</a:t>
            </a:r>
            <a:r>
              <a:rPr lang="fr-FR" dirty="0"/>
              <a:t> angle can </a:t>
            </a:r>
            <a:r>
              <a:rPr lang="fr-FR" dirty="0" err="1"/>
              <a:t>fluctuate</a:t>
            </a:r>
            <a:r>
              <a:rPr lang="fr-FR" dirty="0"/>
              <a:t> a lot </a:t>
            </a:r>
          </a:p>
          <a:p>
            <a:r>
              <a:rPr lang="fr-FR" dirty="0" err="1"/>
              <a:t>Difficult</a:t>
            </a:r>
            <a:r>
              <a:rPr lang="fr-FR" dirty="0"/>
              <a:t>  to </a:t>
            </a:r>
            <a:r>
              <a:rPr lang="fr-FR" dirty="0" err="1"/>
              <a:t>minimize</a:t>
            </a:r>
            <a:r>
              <a:rPr lang="fr-FR" dirty="0"/>
              <a:t> </a:t>
            </a:r>
            <a:r>
              <a:rPr lang="fr-FR" dirty="0" err="1"/>
              <a:t>loss</a:t>
            </a:r>
            <a:r>
              <a:rPr lang="fr-FR" dirty="0"/>
              <a:t> </a:t>
            </a:r>
            <a:r>
              <a:rPr lang="fr-FR" dirty="0" err="1"/>
              <a:t>function</a:t>
            </a:r>
            <a:endParaRPr lang="fr-FR" dirty="0"/>
          </a:p>
          <a:p>
            <a:r>
              <a:rPr lang="fr-FR" dirty="0" err="1"/>
              <a:t>Smoothing</a:t>
            </a:r>
            <a:r>
              <a:rPr lang="fr-FR" dirty="0"/>
              <a:t> </a:t>
            </a:r>
            <a:r>
              <a:rPr lang="fr-FR" dirty="0" err="1"/>
              <a:t>is</a:t>
            </a:r>
            <a:r>
              <a:rPr lang="fr-FR" dirty="0"/>
              <a:t> </a:t>
            </a:r>
            <a:r>
              <a:rPr lang="fr-FR" dirty="0" err="1"/>
              <a:t>used</a:t>
            </a:r>
            <a:r>
              <a:rPr lang="fr-FR" dirty="0"/>
              <a:t> to solve the </a:t>
            </a:r>
            <a:r>
              <a:rPr lang="fr-FR" dirty="0" err="1"/>
              <a:t>problem</a:t>
            </a:r>
            <a:endParaRPr lang="fr-FR" dirty="0"/>
          </a:p>
          <a:p>
            <a:endParaRPr lang="fr-FR" dirty="0"/>
          </a:p>
        </p:txBody>
      </p:sp>
      <p:pic>
        <p:nvPicPr>
          <p:cNvPr id="7" name="Audio 6">
            <a:hlinkClick r:id="" action="ppaction://media"/>
            <a:extLst>
              <a:ext uri="{FF2B5EF4-FFF2-40B4-BE49-F238E27FC236}">
                <a16:creationId xmlns:a16="http://schemas.microsoft.com/office/drawing/2014/main" id="{9F0CD65A-3ED3-45A8-9BA2-41CCA423EF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125717892"/>
      </p:ext>
    </p:extLst>
  </p:cSld>
  <p:clrMapOvr>
    <a:masterClrMapping/>
  </p:clrMapOvr>
  <mc:AlternateContent xmlns:mc="http://schemas.openxmlformats.org/markup-compatibility/2006">
    <mc:Choice xmlns:p14="http://schemas.microsoft.com/office/powerpoint/2010/main" Requires="p14">
      <p:transition spd="slow" p14:dur="2000" advTm="31936"/>
    </mc:Choice>
    <mc:Fallback>
      <p:transition spd="slow" advTm="31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027C-AAB6-4618-AD04-E797B3FCA5BC}"/>
              </a:ext>
            </a:extLst>
          </p:cNvPr>
          <p:cNvSpPr>
            <a:spLocks noGrp="1"/>
          </p:cNvSpPr>
          <p:nvPr>
            <p:ph type="title"/>
          </p:nvPr>
        </p:nvSpPr>
        <p:spPr/>
        <p:txBody>
          <a:bodyPr/>
          <a:lstStyle/>
          <a:p>
            <a:r>
              <a:rPr lang="en-US" altLang="zh-CN" dirty="0"/>
              <a:t>Training – Overfitting </a:t>
            </a:r>
            <a:endParaRPr lang="fr-FR" dirty="0"/>
          </a:p>
        </p:txBody>
      </p:sp>
      <p:sp>
        <p:nvSpPr>
          <p:cNvPr id="3" name="Content Placeholder 2">
            <a:extLst>
              <a:ext uri="{FF2B5EF4-FFF2-40B4-BE49-F238E27FC236}">
                <a16:creationId xmlns:a16="http://schemas.microsoft.com/office/drawing/2014/main" id="{0902EC8A-2DF6-4FCA-BB94-4C09520A067D}"/>
              </a:ext>
            </a:extLst>
          </p:cNvPr>
          <p:cNvSpPr>
            <a:spLocks noGrp="1"/>
          </p:cNvSpPr>
          <p:nvPr>
            <p:ph idx="1"/>
          </p:nvPr>
        </p:nvSpPr>
        <p:spPr/>
        <p:txBody>
          <a:bodyPr/>
          <a:lstStyle/>
          <a:p>
            <a:r>
              <a:rPr lang="fr-FR" dirty="0"/>
              <a:t>The model converges fast in the first few </a:t>
            </a:r>
            <a:r>
              <a:rPr lang="fr-FR" dirty="0" err="1"/>
              <a:t>epochs</a:t>
            </a:r>
            <a:r>
              <a:rPr lang="fr-FR" dirty="0"/>
              <a:t>, </a:t>
            </a:r>
            <a:r>
              <a:rPr lang="fr-FR" dirty="0" err="1"/>
              <a:t>which</a:t>
            </a:r>
            <a:r>
              <a:rPr lang="fr-FR" dirty="0"/>
              <a:t> </a:t>
            </a:r>
            <a:r>
              <a:rPr lang="fr-FR" dirty="0" err="1"/>
              <a:t>is</a:t>
            </a:r>
            <a:r>
              <a:rPr lang="fr-FR" dirty="0"/>
              <a:t> efficient for self-</a:t>
            </a:r>
            <a:r>
              <a:rPr lang="fr-FR" dirty="0" err="1"/>
              <a:t>driving</a:t>
            </a:r>
            <a:r>
              <a:rPr lang="fr-FR" dirty="0"/>
              <a:t> in the simulator.</a:t>
            </a:r>
          </a:p>
          <a:p>
            <a:r>
              <a:rPr lang="fr-FR" dirty="0" err="1"/>
              <a:t>After</a:t>
            </a:r>
            <a:r>
              <a:rPr lang="fr-FR" dirty="0"/>
              <a:t> 20 </a:t>
            </a:r>
            <a:r>
              <a:rPr lang="fr-FR" dirty="0" err="1"/>
              <a:t>epochs</a:t>
            </a:r>
            <a:r>
              <a:rPr lang="fr-FR" dirty="0"/>
              <a:t> the </a:t>
            </a:r>
            <a:r>
              <a:rPr lang="fr-FR" dirty="0" err="1"/>
              <a:t>models</a:t>
            </a:r>
            <a:r>
              <a:rPr lang="fr-FR" dirty="0"/>
              <a:t> </a:t>
            </a:r>
            <a:r>
              <a:rPr lang="fr-FR" dirty="0" err="1"/>
              <a:t>learns</a:t>
            </a:r>
            <a:r>
              <a:rPr lang="fr-FR" dirty="0"/>
              <a:t> </a:t>
            </a:r>
            <a:r>
              <a:rPr lang="fr-FR" dirty="0" err="1"/>
              <a:t>some</a:t>
            </a:r>
            <a:r>
              <a:rPr lang="fr-FR" dirty="0"/>
              <a:t> </a:t>
            </a:r>
            <a:r>
              <a:rPr lang="fr-FR" dirty="0" err="1"/>
              <a:t>wierd</a:t>
            </a:r>
            <a:r>
              <a:rPr lang="fr-FR" dirty="0"/>
              <a:t> </a:t>
            </a:r>
            <a:r>
              <a:rPr lang="fr-FR" dirty="0" err="1"/>
              <a:t>driving</a:t>
            </a:r>
            <a:r>
              <a:rPr lang="fr-FR" dirty="0"/>
              <a:t> </a:t>
            </a:r>
            <a:r>
              <a:rPr lang="fr-FR" dirty="0" err="1"/>
              <a:t>behavior</a:t>
            </a:r>
            <a:r>
              <a:rPr lang="fr-FR" dirty="0"/>
              <a:t> </a:t>
            </a:r>
          </a:p>
          <a:p>
            <a:r>
              <a:rPr lang="fr-FR" dirty="0" err="1"/>
              <a:t>Add</a:t>
            </a:r>
            <a:r>
              <a:rPr lang="fr-FR" dirty="0"/>
              <a:t> a dropout layer to </a:t>
            </a:r>
            <a:r>
              <a:rPr lang="fr-FR" dirty="0" err="1"/>
              <a:t>overcome</a:t>
            </a:r>
            <a:r>
              <a:rPr lang="fr-FR" dirty="0"/>
              <a:t> </a:t>
            </a:r>
            <a:r>
              <a:rPr lang="fr-FR" dirty="0" err="1"/>
              <a:t>overfitting</a:t>
            </a:r>
            <a:r>
              <a:rPr lang="fr-FR" dirty="0"/>
              <a:t> </a:t>
            </a:r>
          </a:p>
          <a:p>
            <a:r>
              <a:rPr lang="fr-FR" dirty="0"/>
              <a:t>Stop </a:t>
            </a:r>
            <a:r>
              <a:rPr lang="fr-FR" dirty="0" err="1"/>
              <a:t>early</a:t>
            </a:r>
            <a:r>
              <a:rPr lang="fr-FR" dirty="0"/>
              <a:t> to </a:t>
            </a:r>
            <a:r>
              <a:rPr lang="fr-FR" dirty="0" err="1"/>
              <a:t>aviod</a:t>
            </a:r>
            <a:r>
              <a:rPr lang="fr-FR" dirty="0"/>
              <a:t> </a:t>
            </a:r>
            <a:r>
              <a:rPr lang="fr-FR" dirty="0" err="1"/>
              <a:t>learning</a:t>
            </a:r>
            <a:r>
              <a:rPr lang="fr-FR" dirty="0"/>
              <a:t> </a:t>
            </a:r>
            <a:r>
              <a:rPr lang="fr-FR" dirty="0" err="1"/>
              <a:t>unexpected</a:t>
            </a:r>
            <a:r>
              <a:rPr lang="fr-FR" dirty="0"/>
              <a:t> </a:t>
            </a:r>
            <a:r>
              <a:rPr lang="fr-FR" dirty="0" err="1"/>
              <a:t>behavior</a:t>
            </a:r>
            <a:endParaRPr lang="fr-FR" dirty="0"/>
          </a:p>
          <a:p>
            <a:endParaRPr lang="fr-FR" dirty="0"/>
          </a:p>
        </p:txBody>
      </p:sp>
      <p:pic>
        <p:nvPicPr>
          <p:cNvPr id="5" name="Audio 4">
            <a:hlinkClick r:id="" action="ppaction://media"/>
            <a:extLst>
              <a:ext uri="{FF2B5EF4-FFF2-40B4-BE49-F238E27FC236}">
                <a16:creationId xmlns:a16="http://schemas.microsoft.com/office/drawing/2014/main" id="{2C19F3EF-11AB-4757-AA02-3E8AF97AD2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606291529"/>
      </p:ext>
    </p:extLst>
  </p:cSld>
  <p:clrMapOvr>
    <a:masterClrMapping/>
  </p:clrMapOvr>
  <mc:AlternateContent xmlns:mc="http://schemas.openxmlformats.org/markup-compatibility/2006">
    <mc:Choice xmlns:p14="http://schemas.microsoft.com/office/powerpoint/2010/main" Requires="p14">
      <p:transition spd="slow" p14:dur="2000" advTm="38788"/>
    </mc:Choice>
    <mc:Fallback>
      <p:transition spd="slow" advTm="38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A3D2-CE3B-4D79-A8B7-23B4226C3C7F}"/>
              </a:ext>
            </a:extLst>
          </p:cNvPr>
          <p:cNvSpPr>
            <a:spLocks noGrp="1"/>
          </p:cNvSpPr>
          <p:nvPr>
            <p:ph type="title"/>
          </p:nvPr>
        </p:nvSpPr>
        <p:spPr/>
        <p:txBody>
          <a:bodyPr/>
          <a:lstStyle/>
          <a:p>
            <a:r>
              <a:rPr lang="en-US" b="0" i="0" dirty="0">
                <a:effectLst/>
                <a:latin typeface="Arial" panose="020B0604020202020204" pitchFamily="34" charset="0"/>
              </a:rPr>
              <a:t>Data Shuffling</a:t>
            </a:r>
            <a:endParaRPr lang="fr-FR" dirty="0"/>
          </a:p>
        </p:txBody>
      </p:sp>
      <p:sp>
        <p:nvSpPr>
          <p:cNvPr id="3" name="Text Placeholder 2">
            <a:extLst>
              <a:ext uri="{FF2B5EF4-FFF2-40B4-BE49-F238E27FC236}">
                <a16:creationId xmlns:a16="http://schemas.microsoft.com/office/drawing/2014/main" id="{3BDDC94D-307D-416C-A0AC-3EC218CE8BAF}"/>
              </a:ext>
            </a:extLst>
          </p:cNvPr>
          <p:cNvSpPr>
            <a:spLocks noGrp="1"/>
          </p:cNvSpPr>
          <p:nvPr>
            <p:ph type="body" idx="1"/>
          </p:nvPr>
        </p:nvSpPr>
        <p:spPr/>
        <p:txBody>
          <a:bodyPr/>
          <a:lstStyle/>
          <a:p>
            <a:pPr algn="ctr"/>
            <a:r>
              <a:rPr lang="fr-FR" dirty="0" err="1"/>
              <a:t>Illumimated</a:t>
            </a:r>
            <a:r>
              <a:rPr lang="fr-FR" dirty="0"/>
              <a:t> </a:t>
            </a:r>
            <a:r>
              <a:rPr lang="fr-FR" dirty="0" err="1"/>
              <a:t>Curbs</a:t>
            </a:r>
            <a:r>
              <a:rPr lang="fr-FR" dirty="0"/>
              <a:t> </a:t>
            </a:r>
          </a:p>
        </p:txBody>
      </p:sp>
      <p:pic>
        <p:nvPicPr>
          <p:cNvPr id="8" name="Content Placeholder 7" descr="A picture containing text, outdoor, board, way&#10;&#10;Description automatically generated">
            <a:extLst>
              <a:ext uri="{FF2B5EF4-FFF2-40B4-BE49-F238E27FC236}">
                <a16:creationId xmlns:a16="http://schemas.microsoft.com/office/drawing/2014/main" id="{E76A339C-3362-4EFA-A6FA-B0129038B431}"/>
              </a:ext>
            </a:extLst>
          </p:cNvPr>
          <p:cNvPicPr>
            <a:picLocks noGrp="1" noChangeAspect="1"/>
          </p:cNvPicPr>
          <p:nvPr>
            <p:ph sz="half" idx="2"/>
          </p:nvPr>
        </p:nvPicPr>
        <p:blipFill>
          <a:blip r:embed="rId4"/>
          <a:stretch>
            <a:fillRect/>
          </a:stretch>
        </p:blipFill>
        <p:spPr>
          <a:xfrm>
            <a:off x="1326973" y="2925763"/>
            <a:ext cx="3900841" cy="2935287"/>
          </a:xfrm>
        </p:spPr>
      </p:pic>
      <p:sp>
        <p:nvSpPr>
          <p:cNvPr id="5" name="Text Placeholder 4">
            <a:extLst>
              <a:ext uri="{FF2B5EF4-FFF2-40B4-BE49-F238E27FC236}">
                <a16:creationId xmlns:a16="http://schemas.microsoft.com/office/drawing/2014/main" id="{B3BA67AF-E1F7-4548-8328-55ABAF314650}"/>
              </a:ext>
            </a:extLst>
          </p:cNvPr>
          <p:cNvSpPr>
            <a:spLocks noGrp="1"/>
          </p:cNvSpPr>
          <p:nvPr>
            <p:ph type="body" sz="quarter" idx="3"/>
          </p:nvPr>
        </p:nvSpPr>
        <p:spPr/>
        <p:txBody>
          <a:bodyPr/>
          <a:lstStyle/>
          <a:p>
            <a:pPr algn="ctr"/>
            <a:r>
              <a:rPr lang="fr-FR" dirty="0" err="1"/>
              <a:t>Curbs</a:t>
            </a:r>
            <a:r>
              <a:rPr lang="fr-FR" dirty="0"/>
              <a:t> in </a:t>
            </a:r>
            <a:r>
              <a:rPr lang="fr-FR" dirty="0" err="1"/>
              <a:t>Shadows</a:t>
            </a:r>
            <a:endParaRPr lang="fr-FR" dirty="0"/>
          </a:p>
        </p:txBody>
      </p:sp>
      <p:pic>
        <p:nvPicPr>
          <p:cNvPr id="10" name="Content Placeholder 9" descr="A picture containing grass, sky, outdoor, way&#10;&#10;Description automatically generated">
            <a:extLst>
              <a:ext uri="{FF2B5EF4-FFF2-40B4-BE49-F238E27FC236}">
                <a16:creationId xmlns:a16="http://schemas.microsoft.com/office/drawing/2014/main" id="{F68537AE-9712-49B9-AB09-6A7B807D7AC5}"/>
              </a:ext>
            </a:extLst>
          </p:cNvPr>
          <p:cNvPicPr>
            <a:picLocks noGrp="1" noChangeAspect="1"/>
          </p:cNvPicPr>
          <p:nvPr>
            <p:ph sz="quarter" idx="4"/>
          </p:nvPr>
        </p:nvPicPr>
        <p:blipFill>
          <a:blip r:embed="rId5"/>
          <a:stretch>
            <a:fillRect/>
          </a:stretch>
        </p:blipFill>
        <p:spPr>
          <a:xfrm>
            <a:off x="6966294" y="2925763"/>
            <a:ext cx="3896625" cy="2935287"/>
          </a:xfrm>
        </p:spPr>
      </p:pic>
      <p:pic>
        <p:nvPicPr>
          <p:cNvPr id="11" name="Audio 10">
            <a:hlinkClick r:id="" action="ppaction://media"/>
            <a:extLst>
              <a:ext uri="{FF2B5EF4-FFF2-40B4-BE49-F238E27FC236}">
                <a16:creationId xmlns:a16="http://schemas.microsoft.com/office/drawing/2014/main" id="{5D0847F3-92F1-40D3-82E7-067ABAE4B3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771328055"/>
      </p:ext>
    </p:extLst>
  </p:cSld>
  <p:clrMapOvr>
    <a:masterClrMapping/>
  </p:clrMapOvr>
  <mc:AlternateContent xmlns:mc="http://schemas.openxmlformats.org/markup-compatibility/2006">
    <mc:Choice xmlns:p14="http://schemas.microsoft.com/office/powerpoint/2010/main" Requires="p14">
      <p:transition spd="slow" p14:dur="2000" advTm="19654"/>
    </mc:Choice>
    <mc:Fallback>
      <p:transition spd="slow" advTm="19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AA09-3309-4BE8-98B3-D45879F8A695}"/>
              </a:ext>
            </a:extLst>
          </p:cNvPr>
          <p:cNvSpPr>
            <a:spLocks noGrp="1"/>
          </p:cNvSpPr>
          <p:nvPr>
            <p:ph type="title"/>
          </p:nvPr>
        </p:nvSpPr>
        <p:spPr/>
        <p:txBody>
          <a:bodyPr/>
          <a:lstStyle/>
          <a:p>
            <a:r>
              <a:rPr lang="en-US" b="0" i="0">
                <a:effectLst/>
                <a:latin typeface="Arial" panose="020B0604020202020204" pitchFamily="34" charset="0"/>
              </a:rPr>
              <a:t>Data Shuffling</a:t>
            </a:r>
            <a:endParaRPr lang="fr-FR"/>
          </a:p>
        </p:txBody>
      </p:sp>
      <p:sp>
        <p:nvSpPr>
          <p:cNvPr id="3" name="Content Placeholder 2">
            <a:extLst>
              <a:ext uri="{FF2B5EF4-FFF2-40B4-BE49-F238E27FC236}">
                <a16:creationId xmlns:a16="http://schemas.microsoft.com/office/drawing/2014/main" id="{8FD87CD0-27A5-4660-950A-8C48CB8482E5}"/>
              </a:ext>
            </a:extLst>
          </p:cNvPr>
          <p:cNvSpPr>
            <a:spLocks noGrp="1"/>
          </p:cNvSpPr>
          <p:nvPr>
            <p:ph idx="1"/>
          </p:nvPr>
        </p:nvSpPr>
        <p:spPr/>
        <p:txBody>
          <a:bodyPr/>
          <a:lstStyle/>
          <a:p>
            <a:r>
              <a:rPr lang="fr-FR" err="1"/>
              <a:t>Without</a:t>
            </a:r>
            <a:r>
              <a:rPr lang="fr-FR"/>
              <a:t> </a:t>
            </a:r>
            <a:r>
              <a:rPr lang="fr-FR" err="1"/>
              <a:t>shuffling</a:t>
            </a:r>
            <a:r>
              <a:rPr lang="fr-FR"/>
              <a:t>, the model </a:t>
            </a:r>
            <a:r>
              <a:rPr lang="fr-FR" err="1"/>
              <a:t>learns</a:t>
            </a:r>
            <a:r>
              <a:rPr lang="fr-FR"/>
              <a:t> the patterns </a:t>
            </a:r>
            <a:r>
              <a:rPr lang="fr-FR" err="1"/>
              <a:t>only</a:t>
            </a:r>
            <a:r>
              <a:rPr lang="fr-FR"/>
              <a:t> </a:t>
            </a:r>
            <a:r>
              <a:rPr lang="fr-FR" err="1"/>
              <a:t>from</a:t>
            </a:r>
            <a:r>
              <a:rPr lang="fr-FR"/>
              <a:t> the </a:t>
            </a:r>
            <a:r>
              <a:rPr lang="fr-FR" err="1"/>
              <a:t>beginning</a:t>
            </a:r>
            <a:r>
              <a:rPr lang="fr-FR"/>
              <a:t> of the route, </a:t>
            </a:r>
            <a:r>
              <a:rPr lang="fr-FR" err="1"/>
              <a:t>yielding</a:t>
            </a:r>
            <a:r>
              <a:rPr lang="fr-FR"/>
              <a:t> a </a:t>
            </a:r>
            <a:r>
              <a:rPr lang="fr-FR" err="1"/>
              <a:t>bad</a:t>
            </a:r>
            <a:r>
              <a:rPr lang="fr-FR"/>
              <a:t> performance in the </a:t>
            </a:r>
            <a:r>
              <a:rPr lang="fr-FR" err="1"/>
              <a:t>other</a:t>
            </a:r>
            <a:r>
              <a:rPr lang="fr-FR"/>
              <a:t> part of the road</a:t>
            </a:r>
          </a:p>
          <a:p>
            <a:r>
              <a:rPr lang="fr-FR" err="1"/>
              <a:t>Shuffling</a:t>
            </a:r>
            <a:r>
              <a:rPr lang="fr-FR"/>
              <a:t> can </a:t>
            </a:r>
            <a:r>
              <a:rPr lang="fr-FR" err="1"/>
              <a:t>make</a:t>
            </a:r>
            <a:r>
              <a:rPr lang="fr-FR"/>
              <a:t> the model </a:t>
            </a:r>
            <a:r>
              <a:rPr lang="fr-FR" err="1"/>
              <a:t>learn</a:t>
            </a:r>
            <a:r>
              <a:rPr lang="fr-FR"/>
              <a:t> </a:t>
            </a:r>
            <a:r>
              <a:rPr lang="fr-FR" err="1"/>
              <a:t>from</a:t>
            </a:r>
            <a:r>
              <a:rPr lang="fr-FR"/>
              <a:t> the </a:t>
            </a:r>
            <a:r>
              <a:rPr lang="fr-FR" err="1"/>
              <a:t>entire</a:t>
            </a:r>
            <a:r>
              <a:rPr lang="fr-FR"/>
              <a:t> route, </a:t>
            </a:r>
            <a:r>
              <a:rPr lang="fr-FR" err="1"/>
              <a:t>increasing</a:t>
            </a:r>
            <a:r>
              <a:rPr lang="fr-FR"/>
              <a:t> </a:t>
            </a:r>
            <a:r>
              <a:rPr lang="fr-FR" err="1"/>
              <a:t>robustness</a:t>
            </a:r>
            <a:r>
              <a:rPr lang="fr-FR"/>
              <a:t>. </a:t>
            </a:r>
          </a:p>
        </p:txBody>
      </p:sp>
      <p:pic>
        <p:nvPicPr>
          <p:cNvPr id="4" name="Audio 3">
            <a:hlinkClick r:id="" action="ppaction://media"/>
            <a:extLst>
              <a:ext uri="{FF2B5EF4-FFF2-40B4-BE49-F238E27FC236}">
                <a16:creationId xmlns:a16="http://schemas.microsoft.com/office/drawing/2014/main" id="{C13460F8-D847-4C28-A3DA-4EDBFFD4EF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779735290"/>
      </p:ext>
    </p:extLst>
  </p:cSld>
  <p:clrMapOvr>
    <a:masterClrMapping/>
  </p:clrMapOvr>
  <mc:AlternateContent xmlns:mc="http://schemas.openxmlformats.org/markup-compatibility/2006">
    <mc:Choice xmlns:p14="http://schemas.microsoft.com/office/powerpoint/2010/main" Requires="p14">
      <p:transition spd="slow" p14:dur="2000" advTm="38559"/>
    </mc:Choice>
    <mc:Fallback>
      <p:transition spd="slow" advTm="38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352C-E299-4ABD-ADD0-BDB03636E629}"/>
              </a:ext>
            </a:extLst>
          </p:cNvPr>
          <p:cNvSpPr>
            <a:spLocks noGrp="1"/>
          </p:cNvSpPr>
          <p:nvPr>
            <p:ph type="title"/>
          </p:nvPr>
        </p:nvSpPr>
        <p:spPr/>
        <p:txBody>
          <a:bodyPr/>
          <a:lstStyle/>
          <a:p>
            <a:r>
              <a:rPr lang="fr-FR" dirty="0" err="1"/>
              <a:t>Results</a:t>
            </a:r>
            <a:r>
              <a:rPr lang="en-US" dirty="0"/>
              <a:t> – Demo Video clip</a:t>
            </a:r>
            <a:endParaRPr lang="fr-FR" dirty="0"/>
          </a:p>
        </p:txBody>
      </p:sp>
      <p:pic>
        <p:nvPicPr>
          <p:cNvPr id="5" name="2021-04-29 21-34-46">
            <a:hlinkClick r:id="" action="ppaction://media"/>
            <a:extLst>
              <a:ext uri="{FF2B5EF4-FFF2-40B4-BE49-F238E27FC236}">
                <a16:creationId xmlns:a16="http://schemas.microsoft.com/office/drawing/2014/main" id="{0C2E8056-B6D1-4F72-B8EF-058E12CF507D}"/>
              </a:ext>
            </a:extLst>
          </p:cNvPr>
          <p:cNvPicPr>
            <a:picLocks noGrp="1" noChangeAspect="1"/>
          </p:cNvPicPr>
          <p:nvPr>
            <p:ph sz="half" idx="1"/>
            <a:videoFile r:link="rId1"/>
            <p:extLst>
              <p:ext uri="{DAA4B4D4-6D71-4841-9C94-3DE7FCFB9230}">
                <p14:media xmlns:p14="http://schemas.microsoft.com/office/powerpoint/2010/main" r:embed="rId2">
                  <p14:trim st="1685"/>
                </p14:media>
              </p:ext>
            </p:extLst>
          </p:nvPr>
        </p:nvPicPr>
        <p:blipFill>
          <a:blip r:embed="rId6"/>
          <a:stretch>
            <a:fillRect/>
          </a:stretch>
        </p:blipFill>
        <p:spPr>
          <a:xfrm>
            <a:off x="581025" y="2517775"/>
            <a:ext cx="5422900" cy="3051175"/>
          </a:xfrm>
        </p:spPr>
      </p:pic>
      <p:sp>
        <p:nvSpPr>
          <p:cNvPr id="4" name="Content Placeholder 3">
            <a:extLst>
              <a:ext uri="{FF2B5EF4-FFF2-40B4-BE49-F238E27FC236}">
                <a16:creationId xmlns:a16="http://schemas.microsoft.com/office/drawing/2014/main" id="{BF9A45F0-DE75-4228-A66B-BEC4D49C2F77}"/>
              </a:ext>
            </a:extLst>
          </p:cNvPr>
          <p:cNvSpPr>
            <a:spLocks noGrp="1"/>
          </p:cNvSpPr>
          <p:nvPr>
            <p:ph sz="half" idx="2"/>
          </p:nvPr>
        </p:nvSpPr>
        <p:spPr/>
        <p:txBody>
          <a:bodyPr/>
          <a:lstStyle/>
          <a:p>
            <a:r>
              <a:rPr lang="fr-FR" dirty="0" err="1"/>
              <a:t>Reached</a:t>
            </a:r>
            <a:r>
              <a:rPr lang="fr-FR" dirty="0"/>
              <a:t> a </a:t>
            </a:r>
            <a:r>
              <a:rPr lang="fr-FR" dirty="0" err="1"/>
              <a:t>human</a:t>
            </a:r>
            <a:r>
              <a:rPr lang="fr-FR" dirty="0"/>
              <a:t> drive rate of </a:t>
            </a:r>
            <a:r>
              <a:rPr lang="fr-FR" dirty="0" err="1"/>
              <a:t>only</a:t>
            </a:r>
            <a:r>
              <a:rPr lang="fr-FR" dirty="0"/>
              <a:t> 0.709%</a:t>
            </a:r>
          </a:p>
          <a:p>
            <a:r>
              <a:rPr lang="fr-FR" dirty="0"/>
              <a:t>Most of the time, the car can position </a:t>
            </a:r>
            <a:r>
              <a:rPr lang="fr-FR" dirty="0" err="1"/>
              <a:t>itself</a:t>
            </a:r>
            <a:r>
              <a:rPr lang="fr-FR" dirty="0"/>
              <a:t> on the right course. </a:t>
            </a:r>
          </a:p>
          <a:p>
            <a:r>
              <a:rPr lang="fr-FR" dirty="0"/>
              <a:t>It can </a:t>
            </a:r>
            <a:r>
              <a:rPr lang="fr-FR" dirty="0" err="1"/>
              <a:t>detect</a:t>
            </a:r>
            <a:r>
              <a:rPr lang="fr-FR" dirty="0"/>
              <a:t> the </a:t>
            </a:r>
            <a:r>
              <a:rPr lang="fr-FR" dirty="0" err="1"/>
              <a:t>curvature</a:t>
            </a:r>
            <a:r>
              <a:rPr lang="fr-FR" dirty="0"/>
              <a:t> of the road and drive </a:t>
            </a:r>
            <a:r>
              <a:rPr lang="fr-FR" dirty="0" err="1"/>
              <a:t>along</a:t>
            </a:r>
            <a:r>
              <a:rPr lang="fr-FR" dirty="0"/>
              <a:t>.</a:t>
            </a:r>
          </a:p>
          <a:p>
            <a:r>
              <a:rPr lang="en-US" dirty="0"/>
              <a:t>The</a:t>
            </a:r>
            <a:r>
              <a:rPr lang="zh-CN" altLang="en-US" dirty="0"/>
              <a:t> </a:t>
            </a:r>
            <a:r>
              <a:rPr lang="en-US" altLang="zh-CN" dirty="0"/>
              <a:t>performance is not affected by lighting.</a:t>
            </a:r>
          </a:p>
          <a:p>
            <a:endParaRPr lang="en-US" dirty="0"/>
          </a:p>
          <a:p>
            <a:pPr marL="0" indent="0">
              <a:buNone/>
            </a:pPr>
            <a:r>
              <a:rPr lang="en-US" dirty="0"/>
              <a:t>Full Demo Videos: </a:t>
            </a:r>
            <a:r>
              <a:rPr lang="en-US" dirty="0">
                <a:hlinkClick r:id="rId7"/>
              </a:rPr>
              <a:t>Google Drive </a:t>
            </a:r>
            <a:endParaRPr lang="fr-FR" dirty="0"/>
          </a:p>
        </p:txBody>
      </p:sp>
      <p:pic>
        <p:nvPicPr>
          <p:cNvPr id="8" name="Audio 7">
            <a:hlinkClick r:id="" action="ppaction://media"/>
            <a:extLst>
              <a:ext uri="{FF2B5EF4-FFF2-40B4-BE49-F238E27FC236}">
                <a16:creationId xmlns:a16="http://schemas.microsoft.com/office/drawing/2014/main" id="{23CB4CE1-605C-4434-B4B2-7001EB7B212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116299398"/>
      </p:ext>
    </p:extLst>
  </p:cSld>
  <p:clrMapOvr>
    <a:masterClrMapping/>
  </p:clrMapOvr>
  <mc:AlternateContent xmlns:mc="http://schemas.openxmlformats.org/markup-compatibility/2006">
    <mc:Choice xmlns:p14="http://schemas.microsoft.com/office/powerpoint/2010/main" Requires="p14">
      <p:transition spd="slow" p14:dur="2000" advTm="39390"/>
    </mc:Choice>
    <mc:Fallback>
      <p:transition spd="slow" advTm="39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94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6"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2180" objId="5"/>
        <p14:stopEvt time="39376" objId="5"/>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0593ED2-AAB4-4194-87C6-2652F29F49A9}"/>
              </a:ext>
            </a:extLst>
          </p:cNvPr>
          <p:cNvSpPr>
            <a:spLocks noGrp="1"/>
          </p:cNvSpPr>
          <p:nvPr>
            <p:ph type="ctrTitle"/>
          </p:nvPr>
        </p:nvSpPr>
        <p:spPr>
          <a:xfrm>
            <a:off x="4579243" y="1419225"/>
            <a:ext cx="6798608" cy="2085869"/>
          </a:xfrm>
        </p:spPr>
        <p:txBody>
          <a:bodyPr>
            <a:normAutofit/>
          </a:bodyPr>
          <a:lstStyle/>
          <a:p>
            <a:r>
              <a:rPr lang="fr-FR">
                <a:solidFill>
                  <a:srgbClr val="FFFFFF"/>
                </a:solidFill>
              </a:rPr>
              <a:t>Conclusions</a:t>
            </a:r>
          </a:p>
        </p:txBody>
      </p:sp>
      <p:sp>
        <p:nvSpPr>
          <p:cNvPr id="3" name="Subtitle 2">
            <a:extLst>
              <a:ext uri="{FF2B5EF4-FFF2-40B4-BE49-F238E27FC236}">
                <a16:creationId xmlns:a16="http://schemas.microsoft.com/office/drawing/2014/main" id="{AE9DB250-A18A-4640-B315-999CA6C95085}"/>
              </a:ext>
            </a:extLst>
          </p:cNvPr>
          <p:cNvSpPr>
            <a:spLocks noGrp="1"/>
          </p:cNvSpPr>
          <p:nvPr>
            <p:ph type="subTitle" idx="1"/>
          </p:nvPr>
        </p:nvSpPr>
        <p:spPr>
          <a:xfrm>
            <a:off x="4579243" y="3505095"/>
            <a:ext cx="6798608" cy="1733655"/>
          </a:xfrm>
        </p:spPr>
        <p:txBody>
          <a:bodyPr>
            <a:normAutofit/>
          </a:bodyPr>
          <a:lstStyle/>
          <a:p>
            <a:endParaRPr lang="fr-FR">
              <a:solidFill>
                <a:schemeClr val="bg2"/>
              </a:solidFill>
            </a:endParaRPr>
          </a:p>
        </p:txBody>
      </p:sp>
      <p:pic>
        <p:nvPicPr>
          <p:cNvPr id="5" name="Graphic 4" descr="Race Car outline">
            <a:extLst>
              <a:ext uri="{FF2B5EF4-FFF2-40B4-BE49-F238E27FC236}">
                <a16:creationId xmlns:a16="http://schemas.microsoft.com/office/drawing/2014/main" id="{DF0023F0-7AA9-4A30-9DDE-FDBF579FAB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166" y="2217610"/>
            <a:ext cx="2716911" cy="2716911"/>
          </a:xfrm>
          <a:prstGeom prst="rect">
            <a:avLst/>
          </a:prstGeom>
        </p:spPr>
      </p:pic>
      <p:pic>
        <p:nvPicPr>
          <p:cNvPr id="6" name="Audio 5">
            <a:hlinkClick r:id="" action="ppaction://media"/>
            <a:extLst>
              <a:ext uri="{FF2B5EF4-FFF2-40B4-BE49-F238E27FC236}">
                <a16:creationId xmlns:a16="http://schemas.microsoft.com/office/drawing/2014/main" id="{3C067559-4B62-4620-BFC3-D0ADFF7A5F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403714206"/>
      </p:ext>
    </p:extLst>
  </p:cSld>
  <p:clrMapOvr>
    <a:masterClrMapping/>
  </p:clrMapOvr>
  <mc:AlternateContent xmlns:mc="http://schemas.openxmlformats.org/markup-compatibility/2006">
    <mc:Choice xmlns:p14="http://schemas.microsoft.com/office/powerpoint/2010/main" Requires="p14">
      <p:transition spd="slow" p14:dur="2000" advTm="3191"/>
    </mc:Choice>
    <mc:Fallback>
      <p:transition spd="slow" advTm="3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A59F-980C-42F6-A71F-F88772056517}"/>
              </a:ext>
            </a:extLst>
          </p:cNvPr>
          <p:cNvSpPr>
            <a:spLocks noGrp="1"/>
          </p:cNvSpPr>
          <p:nvPr>
            <p:ph type="title"/>
          </p:nvPr>
        </p:nvSpPr>
        <p:spPr/>
        <p:txBody>
          <a:bodyPr/>
          <a:lstStyle/>
          <a:p>
            <a:r>
              <a:rPr lang="fr-FR"/>
              <a:t>Conclusion</a:t>
            </a:r>
            <a:endParaRPr lang="en-US"/>
          </a:p>
        </p:txBody>
      </p:sp>
      <p:sp>
        <p:nvSpPr>
          <p:cNvPr id="3" name="Content Placeholder 2">
            <a:extLst>
              <a:ext uri="{FF2B5EF4-FFF2-40B4-BE49-F238E27FC236}">
                <a16:creationId xmlns:a16="http://schemas.microsoft.com/office/drawing/2014/main" id="{883003BB-5DF2-4C4F-9D4D-2EA1FF414F83}"/>
              </a:ext>
            </a:extLst>
          </p:cNvPr>
          <p:cNvSpPr>
            <a:spLocks noGrp="1"/>
          </p:cNvSpPr>
          <p:nvPr>
            <p:ph idx="1"/>
          </p:nvPr>
        </p:nvSpPr>
        <p:spPr/>
        <p:txBody>
          <a:bodyPr/>
          <a:lstStyle/>
          <a:p>
            <a:pPr marL="305435" indent="-305435"/>
            <a:r>
              <a:rPr lang="fr-FR" err="1"/>
              <a:t>Implemented</a:t>
            </a:r>
            <a:r>
              <a:rPr lang="fr-FR"/>
              <a:t> a self-</a:t>
            </a:r>
            <a:r>
              <a:rPr lang="fr-FR" err="1"/>
              <a:t>driving</a:t>
            </a:r>
            <a:r>
              <a:rPr lang="fr-FR"/>
              <a:t> car </a:t>
            </a:r>
            <a:r>
              <a:rPr lang="fr-FR" err="1"/>
              <a:t>Udacity</a:t>
            </a:r>
            <a:r>
              <a:rPr lang="fr-FR"/>
              <a:t> self-</a:t>
            </a:r>
            <a:r>
              <a:rPr lang="fr-FR" err="1"/>
              <a:t>driving</a:t>
            </a:r>
            <a:r>
              <a:rPr lang="fr-FR"/>
              <a:t> simulator</a:t>
            </a:r>
          </a:p>
          <a:p>
            <a:pPr marL="305435" indent="-305435"/>
            <a:r>
              <a:rPr lang="fr-FR" err="1"/>
              <a:t>Developed</a:t>
            </a:r>
            <a:r>
              <a:rPr lang="fr-FR"/>
              <a:t> and </a:t>
            </a:r>
            <a:r>
              <a:rPr lang="fr-FR" err="1"/>
              <a:t>tuned</a:t>
            </a:r>
            <a:r>
              <a:rPr lang="fr-FR"/>
              <a:t> a CNN model</a:t>
            </a:r>
          </a:p>
          <a:p>
            <a:pPr marL="305435" indent="-305435"/>
            <a:r>
              <a:rPr lang="fr-FR" err="1"/>
              <a:t>Implemented</a:t>
            </a:r>
            <a:r>
              <a:rPr lang="fr-FR"/>
              <a:t> data transformation</a:t>
            </a:r>
          </a:p>
          <a:p>
            <a:pPr marL="305435" indent="-305435"/>
            <a:r>
              <a:rPr lang="fr-FR"/>
              <a:t>SDC can deal </a:t>
            </a:r>
            <a:r>
              <a:rPr lang="fr-FR" err="1"/>
              <a:t>with</a:t>
            </a:r>
            <a:r>
              <a:rPr lang="fr-FR"/>
              <a:t> </a:t>
            </a:r>
            <a:r>
              <a:rPr lang="fr-FR" err="1"/>
              <a:t>different</a:t>
            </a:r>
            <a:r>
              <a:rPr lang="fr-FR"/>
              <a:t> road condition, </a:t>
            </a:r>
            <a:r>
              <a:rPr lang="fr-FR" err="1"/>
              <a:t>degree</a:t>
            </a:r>
            <a:r>
              <a:rPr lang="fr-FR"/>
              <a:t> of </a:t>
            </a:r>
            <a:r>
              <a:rPr lang="fr-FR" err="1"/>
              <a:t>shadow</a:t>
            </a:r>
            <a:r>
              <a:rPr lang="fr-FR"/>
              <a:t> and road marks</a:t>
            </a:r>
          </a:p>
          <a:p>
            <a:pPr marL="305435" indent="-305435"/>
            <a:r>
              <a:rPr lang="fr-FR" err="1"/>
              <a:t>Proved</a:t>
            </a:r>
            <a:r>
              <a:rPr lang="fr-FR"/>
              <a:t> </a:t>
            </a:r>
            <a:r>
              <a:rPr lang="fr-FR" err="1"/>
              <a:t>that</a:t>
            </a:r>
            <a:r>
              <a:rPr lang="fr-FR"/>
              <a:t> the </a:t>
            </a:r>
            <a:r>
              <a:rPr lang="fr-FR" err="1"/>
              <a:t>possibility</a:t>
            </a:r>
            <a:r>
              <a:rPr lang="fr-FR"/>
              <a:t> for CNN </a:t>
            </a:r>
            <a:r>
              <a:rPr lang="fr-FR" err="1"/>
              <a:t>models</a:t>
            </a:r>
            <a:r>
              <a:rPr lang="fr-FR"/>
              <a:t> to </a:t>
            </a:r>
            <a:r>
              <a:rPr lang="fr-FR" err="1"/>
              <a:t>perform</a:t>
            </a:r>
            <a:r>
              <a:rPr lang="fr-FR"/>
              <a:t> the </a:t>
            </a:r>
            <a:r>
              <a:rPr lang="fr-FR" err="1"/>
              <a:t>tasks</a:t>
            </a:r>
            <a:r>
              <a:rPr lang="fr-FR"/>
              <a:t> of self-</a:t>
            </a:r>
            <a:r>
              <a:rPr lang="fr-FR" err="1"/>
              <a:t>driving</a:t>
            </a:r>
          </a:p>
        </p:txBody>
      </p:sp>
      <p:pic>
        <p:nvPicPr>
          <p:cNvPr id="6" name="Audio 5">
            <a:hlinkClick r:id="" action="ppaction://media"/>
            <a:extLst>
              <a:ext uri="{FF2B5EF4-FFF2-40B4-BE49-F238E27FC236}">
                <a16:creationId xmlns:a16="http://schemas.microsoft.com/office/drawing/2014/main" id="{32A46950-EB2C-DE4C-8986-E757F70CA3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82708235"/>
      </p:ext>
    </p:extLst>
  </p:cSld>
  <p:clrMapOvr>
    <a:masterClrMapping/>
  </p:clrMapOvr>
  <mc:AlternateContent xmlns:mc="http://schemas.openxmlformats.org/markup-compatibility/2006" xmlns:p14="http://schemas.microsoft.com/office/powerpoint/2010/main">
    <mc:Choice Requires="p14">
      <p:transition spd="slow" p14:dur="2000" advTm="27606"/>
    </mc:Choice>
    <mc:Fallback xmlns="">
      <p:transition spd="slow" advTm="27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5">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43" name="Rectangle 37">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643468" y="1033389"/>
            <a:ext cx="4826256" cy="4825409"/>
          </a:xfrm>
        </p:spPr>
        <p:txBody>
          <a:bodyPr anchor="ctr">
            <a:normAutofit/>
          </a:bodyPr>
          <a:lstStyle/>
          <a:p>
            <a:r>
              <a:rPr lang="en-US" sz="5400">
                <a:solidFill>
                  <a:srgbClr val="FFFFFF"/>
                </a:solidFill>
              </a:rPr>
              <a:t>Table of Contents</a:t>
            </a:r>
          </a:p>
        </p:txBody>
      </p:sp>
      <p:sp>
        <p:nvSpPr>
          <p:cNvPr id="40" name="Rectangle 39">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9A53DD48-5142-490A-9217-BF41BAC780C1}"/>
              </a:ext>
            </a:extLst>
          </p:cNvPr>
          <p:cNvSpPr>
            <a:spLocks noGrp="1"/>
          </p:cNvSpPr>
          <p:nvPr>
            <p:ph idx="1"/>
          </p:nvPr>
        </p:nvSpPr>
        <p:spPr>
          <a:xfrm>
            <a:off x="6755769" y="1033390"/>
            <a:ext cx="4855037" cy="4825409"/>
          </a:xfrm>
          <a:ln w="57150">
            <a:noFill/>
          </a:ln>
        </p:spPr>
        <p:txBody>
          <a:bodyPr anchor="ctr">
            <a:normAutofit/>
          </a:bodyPr>
          <a:lstStyle/>
          <a:p>
            <a:r>
              <a:rPr lang="fr-FR" sz="2000">
                <a:solidFill>
                  <a:schemeClr val="accent2">
                    <a:lumMod val="50000"/>
                  </a:schemeClr>
                </a:solidFill>
              </a:rPr>
              <a:t>Introduction </a:t>
            </a:r>
          </a:p>
          <a:p>
            <a:r>
              <a:rPr lang="fr-FR" sz="2000">
                <a:solidFill>
                  <a:schemeClr val="accent2">
                    <a:lumMod val="50000"/>
                  </a:schemeClr>
                </a:solidFill>
              </a:rPr>
              <a:t>Model Design</a:t>
            </a:r>
          </a:p>
          <a:p>
            <a:r>
              <a:rPr lang="fr-FR" sz="2000">
                <a:solidFill>
                  <a:schemeClr val="accent2">
                    <a:lumMod val="50000"/>
                  </a:schemeClr>
                </a:solidFill>
              </a:rPr>
              <a:t>Training and </a:t>
            </a:r>
            <a:r>
              <a:rPr lang="en-US" sz="2000">
                <a:solidFill>
                  <a:schemeClr val="accent2">
                    <a:lumMod val="50000"/>
                  </a:schemeClr>
                </a:solidFill>
              </a:rPr>
              <a:t>Results</a:t>
            </a:r>
          </a:p>
          <a:p>
            <a:r>
              <a:rPr lang="fr-FR" sz="2000">
                <a:solidFill>
                  <a:schemeClr val="accent2">
                    <a:lumMod val="50000"/>
                  </a:schemeClr>
                </a:solidFill>
              </a:rPr>
              <a:t>Conclusions</a:t>
            </a:r>
          </a:p>
          <a:p>
            <a:endParaRPr lang="fr-FR" sz="2000">
              <a:solidFill>
                <a:schemeClr val="accent2">
                  <a:lumMod val="50000"/>
                </a:schemeClr>
              </a:solidFill>
            </a:endParaRPr>
          </a:p>
        </p:txBody>
      </p:sp>
      <p:pic>
        <p:nvPicPr>
          <p:cNvPr id="4" name="Audio 3">
            <a:hlinkClick r:id="" action="ppaction://media"/>
            <a:extLst>
              <a:ext uri="{FF2B5EF4-FFF2-40B4-BE49-F238E27FC236}">
                <a16:creationId xmlns:a16="http://schemas.microsoft.com/office/drawing/2014/main" id="{834DB327-5FC7-CA4D-8907-0815558800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03342593"/>
      </p:ext>
    </p:extLst>
  </p:cSld>
  <p:clrMapOvr>
    <a:masterClrMapping/>
  </p:clrMapOvr>
  <mc:AlternateContent xmlns:mc="http://schemas.openxmlformats.org/markup-compatibility/2006">
    <mc:Choice xmlns:p14="http://schemas.microsoft.com/office/powerpoint/2010/main" Requires="p14">
      <p:transition spd="slow" p14:dur="2000" advTm="20174"/>
    </mc:Choice>
    <mc:Fallback>
      <p:transition spd="slow" advTm="20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 tree, outdoor, grass&#10;&#10;Description automatically generated">
            <a:extLst>
              <a:ext uri="{FF2B5EF4-FFF2-40B4-BE49-F238E27FC236}">
                <a16:creationId xmlns:a16="http://schemas.microsoft.com/office/drawing/2014/main" id="{07F1795E-BA81-4F81-BD5F-A5B6D53E0C54}"/>
              </a:ext>
            </a:extLst>
          </p:cNvPr>
          <p:cNvPicPr>
            <a:picLocks noChangeAspect="1"/>
          </p:cNvPicPr>
          <p:nvPr/>
        </p:nvPicPr>
        <p:blipFill rotWithShape="1">
          <a:blip r:embed="rId4"/>
          <a:srcRect l="7267" r="10090" b="1"/>
          <a:stretch/>
        </p:blipFill>
        <p:spPr>
          <a:xfrm>
            <a:off x="446533" y="723899"/>
            <a:ext cx="6202841" cy="5666666"/>
          </a:xfrm>
          <a:prstGeom prst="rect">
            <a:avLst/>
          </a:prstGeom>
        </p:spPr>
      </p:pic>
      <p:sp>
        <p:nvSpPr>
          <p:cNvPr id="14" name="Rectangle 13">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7892F9-5F34-43C8-9CAB-F37A58D315FB}"/>
              </a:ext>
            </a:extLst>
          </p:cNvPr>
          <p:cNvSpPr>
            <a:spLocks noGrp="1"/>
          </p:cNvSpPr>
          <p:nvPr>
            <p:ph type="ctrTitle"/>
          </p:nvPr>
        </p:nvSpPr>
        <p:spPr>
          <a:xfrm>
            <a:off x="7261934" y="1419225"/>
            <a:ext cx="4115917" cy="2085869"/>
          </a:xfrm>
        </p:spPr>
        <p:txBody>
          <a:bodyPr>
            <a:normAutofit/>
          </a:bodyPr>
          <a:lstStyle/>
          <a:p>
            <a:r>
              <a:rPr lang="fr-FR">
                <a:solidFill>
                  <a:srgbClr val="FFFFFF"/>
                </a:solidFill>
              </a:rPr>
              <a:t>Thank you </a:t>
            </a:r>
          </a:p>
        </p:txBody>
      </p:sp>
      <p:sp>
        <p:nvSpPr>
          <p:cNvPr id="3" name="Subtitle 2">
            <a:extLst>
              <a:ext uri="{FF2B5EF4-FFF2-40B4-BE49-F238E27FC236}">
                <a16:creationId xmlns:a16="http://schemas.microsoft.com/office/drawing/2014/main" id="{9A4B981E-3206-4952-8E2D-72B5CAE2DFF0}"/>
              </a:ext>
            </a:extLst>
          </p:cNvPr>
          <p:cNvSpPr>
            <a:spLocks noGrp="1"/>
          </p:cNvSpPr>
          <p:nvPr>
            <p:ph type="subTitle" idx="1"/>
          </p:nvPr>
        </p:nvSpPr>
        <p:spPr>
          <a:xfrm>
            <a:off x="7261934" y="3505095"/>
            <a:ext cx="4115917" cy="1733655"/>
          </a:xfrm>
        </p:spPr>
        <p:txBody>
          <a:bodyPr>
            <a:normAutofit/>
          </a:bodyPr>
          <a:lstStyle/>
          <a:p>
            <a:endParaRPr lang="fr-FR">
              <a:solidFill>
                <a:schemeClr val="bg2"/>
              </a:solidFill>
            </a:endParaRPr>
          </a:p>
        </p:txBody>
      </p:sp>
      <p:grpSp>
        <p:nvGrpSpPr>
          <p:cNvPr id="16" name="Group 15">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7" name="Audio 6">
            <a:hlinkClick r:id="" action="ppaction://media"/>
            <a:extLst>
              <a:ext uri="{FF2B5EF4-FFF2-40B4-BE49-F238E27FC236}">
                <a16:creationId xmlns:a16="http://schemas.microsoft.com/office/drawing/2014/main" id="{5E6D637C-AA8F-4E4B-B73F-51318655B2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218457247"/>
      </p:ext>
    </p:extLst>
  </p:cSld>
  <p:clrMapOvr>
    <a:masterClrMapping/>
  </p:clrMapOvr>
  <mc:AlternateContent xmlns:mc="http://schemas.openxmlformats.org/markup-compatibility/2006">
    <mc:Choice xmlns:p14="http://schemas.microsoft.com/office/powerpoint/2010/main" Requires="p14">
      <p:transition spd="slow" p14:dur="2000" advTm="4770"/>
    </mc:Choice>
    <mc:Fallback>
      <p:transition spd="slow" advTm="4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nodeType="withEffect">
                                  <p:stCondLst>
                                    <p:cond delay="0"/>
                                  </p:stCondLst>
                                  <p:iterate>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92352-A3F9-4D69-9EA0-5CB2B3A2A301}"/>
              </a:ext>
            </a:extLst>
          </p:cNvPr>
          <p:cNvSpPr>
            <a:spLocks noGrp="1"/>
          </p:cNvSpPr>
          <p:nvPr>
            <p:ph type="ctrTitle"/>
          </p:nvPr>
        </p:nvSpPr>
        <p:spPr>
          <a:xfrm>
            <a:off x="4579243" y="1947862"/>
            <a:ext cx="6798608" cy="2085869"/>
          </a:xfrm>
        </p:spPr>
        <p:txBody>
          <a:bodyPr>
            <a:normAutofit/>
          </a:bodyPr>
          <a:lstStyle/>
          <a:p>
            <a:r>
              <a:rPr lang="fr-FR" dirty="0">
                <a:solidFill>
                  <a:srgbClr val="FFFFFF"/>
                </a:solidFill>
              </a:rPr>
              <a:t>Introduction </a:t>
            </a:r>
          </a:p>
        </p:txBody>
      </p:sp>
      <p:pic>
        <p:nvPicPr>
          <p:cNvPr id="5" name="Graphic 4" descr="Car outline">
            <a:extLst>
              <a:ext uri="{FF2B5EF4-FFF2-40B4-BE49-F238E27FC236}">
                <a16:creationId xmlns:a16="http://schemas.microsoft.com/office/drawing/2014/main" id="{DA0F911F-3017-4883-A99C-DB632BBED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454" y="2521839"/>
            <a:ext cx="2716911" cy="2716911"/>
          </a:xfrm>
          <a:prstGeom prst="rect">
            <a:avLst/>
          </a:prstGeom>
        </p:spPr>
      </p:pic>
      <p:pic>
        <p:nvPicPr>
          <p:cNvPr id="4" name="Audio 3">
            <a:hlinkClick r:id="" action="ppaction://media"/>
            <a:extLst>
              <a:ext uri="{FF2B5EF4-FFF2-40B4-BE49-F238E27FC236}">
                <a16:creationId xmlns:a16="http://schemas.microsoft.com/office/drawing/2014/main" id="{EA80775A-E742-C346-90AA-4378FA302C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3713196"/>
      </p:ext>
    </p:extLst>
  </p:cSld>
  <p:clrMapOvr>
    <a:masterClrMapping/>
  </p:clrMapOvr>
  <mc:AlternateContent xmlns:mc="http://schemas.openxmlformats.org/markup-compatibility/2006">
    <mc:Choice xmlns:p14="http://schemas.microsoft.com/office/powerpoint/2010/main" Requires="p14">
      <p:transition spd="slow" p14:dur="2000" advTm="14019"/>
    </mc:Choice>
    <mc:Fallback>
      <p:transition spd="slow" advTm="14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CE36-555B-411D-AF5A-1DDA3A69DD84}"/>
              </a:ext>
            </a:extLst>
          </p:cNvPr>
          <p:cNvSpPr>
            <a:spLocks noGrp="1"/>
          </p:cNvSpPr>
          <p:nvPr>
            <p:ph type="title"/>
          </p:nvPr>
        </p:nvSpPr>
        <p:spPr/>
        <p:txBody>
          <a:bodyPr/>
          <a:lstStyle/>
          <a:p>
            <a:r>
              <a:rPr lang="en-US"/>
              <a:t>Autonomous driving technology</a:t>
            </a:r>
          </a:p>
        </p:txBody>
      </p:sp>
      <p:sp>
        <p:nvSpPr>
          <p:cNvPr id="3" name="Content Placeholder 2">
            <a:extLst>
              <a:ext uri="{FF2B5EF4-FFF2-40B4-BE49-F238E27FC236}">
                <a16:creationId xmlns:a16="http://schemas.microsoft.com/office/drawing/2014/main" id="{DA61C033-E892-42B0-ACBB-722D0845E830}"/>
              </a:ext>
            </a:extLst>
          </p:cNvPr>
          <p:cNvSpPr>
            <a:spLocks noGrp="1"/>
          </p:cNvSpPr>
          <p:nvPr>
            <p:ph idx="1"/>
          </p:nvPr>
        </p:nvSpPr>
        <p:spPr/>
        <p:txBody>
          <a:bodyPr/>
          <a:lstStyle/>
          <a:p>
            <a:pPr marL="305435" indent="-305435"/>
            <a:r>
              <a:rPr lang="en-US"/>
              <a:t>Autonomous driving technology allows vehicles to self-drive</a:t>
            </a:r>
          </a:p>
          <a:p>
            <a:pPr marL="305435" indent="-305435"/>
            <a:r>
              <a:rPr lang="en-US"/>
              <a:t>Background: a lot of people die in traffic accidents, and traffics are getting worse due to the increasement of the vehicles in the world</a:t>
            </a:r>
          </a:p>
          <a:p>
            <a:pPr marL="305435" indent="-305435"/>
            <a:r>
              <a:rPr lang="en-US"/>
              <a:t>Offers a solution to traffic problem</a:t>
            </a:r>
          </a:p>
          <a:p>
            <a:pPr marL="305435" indent="-305435"/>
            <a:r>
              <a:rPr lang="en-US"/>
              <a:t>Core technology: deep learning</a:t>
            </a:r>
          </a:p>
        </p:txBody>
      </p:sp>
      <p:pic>
        <p:nvPicPr>
          <p:cNvPr id="5" name="Audio 4">
            <a:hlinkClick r:id="" action="ppaction://media"/>
            <a:extLst>
              <a:ext uri="{FF2B5EF4-FFF2-40B4-BE49-F238E27FC236}">
                <a16:creationId xmlns:a16="http://schemas.microsoft.com/office/drawing/2014/main" id="{E2D3F5EE-F196-B246-A838-619C67E6CC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0879612"/>
      </p:ext>
    </p:extLst>
  </p:cSld>
  <p:clrMapOvr>
    <a:masterClrMapping/>
  </p:clrMapOvr>
  <mc:AlternateContent xmlns:mc="http://schemas.openxmlformats.org/markup-compatibility/2006">
    <mc:Choice xmlns:p14="http://schemas.microsoft.com/office/powerpoint/2010/main" Requires="p14">
      <p:transition spd="slow" p14:dur="2000" advTm="47891"/>
    </mc:Choice>
    <mc:Fallback>
      <p:transition spd="slow" advTm="47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8B66-1AC7-4D7E-989B-046B9BCF17FC}"/>
              </a:ext>
            </a:extLst>
          </p:cNvPr>
          <p:cNvSpPr>
            <a:spLocks noGrp="1"/>
          </p:cNvSpPr>
          <p:nvPr>
            <p:ph type="title"/>
          </p:nvPr>
        </p:nvSpPr>
        <p:spPr/>
        <p:txBody>
          <a:bodyPr/>
          <a:lstStyle/>
          <a:p>
            <a:r>
              <a:rPr lang="fr-FR">
                <a:ea typeface="+mj-lt"/>
                <a:cs typeface="+mj-lt"/>
              </a:rPr>
              <a:t>SELF-DRIVING CAR (SDC) IN SIMULATOR </a:t>
            </a:r>
            <a:endParaRPr lang="en-US"/>
          </a:p>
        </p:txBody>
      </p:sp>
      <p:sp>
        <p:nvSpPr>
          <p:cNvPr id="3" name="Content Placeholder 2">
            <a:extLst>
              <a:ext uri="{FF2B5EF4-FFF2-40B4-BE49-F238E27FC236}">
                <a16:creationId xmlns:a16="http://schemas.microsoft.com/office/drawing/2014/main" id="{AB62FB2E-FDAE-4B1B-BE35-57094682EE9D}"/>
              </a:ext>
            </a:extLst>
          </p:cNvPr>
          <p:cNvSpPr>
            <a:spLocks noGrp="1"/>
          </p:cNvSpPr>
          <p:nvPr>
            <p:ph sz="half" idx="1"/>
          </p:nvPr>
        </p:nvSpPr>
        <p:spPr/>
        <p:txBody>
          <a:bodyPr/>
          <a:lstStyle/>
          <a:p>
            <a:pPr marL="305435" indent="-305435"/>
            <a:r>
              <a:rPr lang="fr-FR" err="1"/>
              <a:t>We</a:t>
            </a:r>
            <a:r>
              <a:rPr lang="fr-FR"/>
              <a:t> </a:t>
            </a:r>
            <a:r>
              <a:rPr lang="fr-FR" err="1"/>
              <a:t>implemented</a:t>
            </a:r>
            <a:r>
              <a:rPr lang="fr-FR"/>
              <a:t> a self-</a:t>
            </a:r>
            <a:r>
              <a:rPr lang="fr-FR" err="1"/>
              <a:t>driving</a:t>
            </a:r>
            <a:r>
              <a:rPr lang="fr-FR"/>
              <a:t> car in simulator</a:t>
            </a:r>
            <a:endParaRPr lang="fr-FR">
              <a:ea typeface="+mn-lt"/>
              <a:cs typeface="+mn-lt"/>
            </a:endParaRPr>
          </a:p>
          <a:p>
            <a:pPr marL="305435" indent="-305435"/>
            <a:r>
              <a:rPr lang="fr-FR" err="1"/>
              <a:t>Udacity</a:t>
            </a:r>
            <a:r>
              <a:rPr lang="fr-FR"/>
              <a:t> self-</a:t>
            </a:r>
            <a:r>
              <a:rPr lang="fr-FR" err="1"/>
              <a:t>driving</a:t>
            </a:r>
            <a:r>
              <a:rPr lang="fr-FR"/>
              <a:t> Car </a:t>
            </a:r>
            <a:r>
              <a:rPr lang="fr-FR" err="1"/>
              <a:t>Engineer</a:t>
            </a:r>
            <a:endParaRPr lang="fr-FR" err="1">
              <a:ea typeface="+mn-lt"/>
              <a:cs typeface="+mn-lt"/>
            </a:endParaRPr>
          </a:p>
          <a:p>
            <a:pPr marL="305435" indent="-305435"/>
            <a:r>
              <a:rPr lang="fr-FR" err="1"/>
              <a:t>Mannual</a:t>
            </a:r>
            <a:r>
              <a:rPr lang="fr-FR"/>
              <a:t> mode &amp; </a:t>
            </a:r>
            <a:r>
              <a:rPr lang="fr-FR" err="1"/>
              <a:t>Autonomous</a:t>
            </a:r>
            <a:r>
              <a:rPr lang="fr-FR"/>
              <a:t> mode</a:t>
            </a:r>
          </a:p>
          <a:p>
            <a:pPr marL="305435" indent="-305435"/>
            <a:r>
              <a:rPr lang="fr-FR"/>
              <a:t>In the end of the </a:t>
            </a:r>
            <a:r>
              <a:rPr lang="fr-FR" err="1"/>
              <a:t>project</a:t>
            </a:r>
            <a:r>
              <a:rPr lang="fr-FR"/>
              <a:t>, </a:t>
            </a:r>
            <a:r>
              <a:rPr lang="fr-FR" err="1"/>
              <a:t>our</a:t>
            </a:r>
            <a:r>
              <a:rPr lang="fr-FR"/>
              <a:t> self-</a:t>
            </a:r>
            <a:r>
              <a:rPr lang="fr-FR" err="1"/>
              <a:t>driving</a:t>
            </a:r>
            <a:r>
              <a:rPr lang="fr-FR"/>
              <a:t> car (SDC) </a:t>
            </a:r>
            <a:r>
              <a:rPr lang="fr-FR" err="1"/>
              <a:t>is</a:t>
            </a:r>
            <a:r>
              <a:rPr lang="fr-FR"/>
              <a:t> able to drive </a:t>
            </a:r>
            <a:r>
              <a:rPr lang="fr-FR" err="1"/>
              <a:t>autonomously</a:t>
            </a:r>
            <a:r>
              <a:rPr lang="fr-FR"/>
              <a:t> in the </a:t>
            </a:r>
            <a:r>
              <a:rPr lang="fr-FR" err="1"/>
              <a:t>designed</a:t>
            </a:r>
            <a:r>
              <a:rPr lang="fr-FR"/>
              <a:t> </a:t>
            </a:r>
            <a:r>
              <a:rPr lang="fr-FR" err="1"/>
              <a:t>track</a:t>
            </a:r>
            <a:r>
              <a:rPr lang="fr-FR"/>
              <a:t>, </a:t>
            </a:r>
            <a:r>
              <a:rPr lang="fr-FR" err="1"/>
              <a:t>which</a:t>
            </a:r>
            <a:r>
              <a:rPr lang="fr-FR"/>
              <a:t> </a:t>
            </a:r>
            <a:r>
              <a:rPr lang="fr-FR" err="1"/>
              <a:t>contains</a:t>
            </a:r>
            <a:r>
              <a:rPr lang="fr-FR"/>
              <a:t> </a:t>
            </a:r>
            <a:r>
              <a:rPr lang="fr-FR" err="1"/>
              <a:t>different</a:t>
            </a:r>
            <a:r>
              <a:rPr lang="fr-FR"/>
              <a:t> road and background conditions</a:t>
            </a:r>
          </a:p>
          <a:p>
            <a:pPr marL="305435" indent="-305435"/>
            <a:endParaRPr lang="fr-FR"/>
          </a:p>
          <a:p>
            <a:pPr marL="305435" indent="-305435"/>
            <a:endParaRPr lang="fr-FR"/>
          </a:p>
        </p:txBody>
      </p:sp>
      <p:pic>
        <p:nvPicPr>
          <p:cNvPr id="6" name="Content Placeholder 5">
            <a:extLst>
              <a:ext uri="{FF2B5EF4-FFF2-40B4-BE49-F238E27FC236}">
                <a16:creationId xmlns:a16="http://schemas.microsoft.com/office/drawing/2014/main" id="{CEC68454-CEBA-47B2-8501-F3E52EB5C0D9}"/>
              </a:ext>
            </a:extLst>
          </p:cNvPr>
          <p:cNvPicPr>
            <a:picLocks noGrp="1" noChangeAspect="1"/>
          </p:cNvPicPr>
          <p:nvPr>
            <p:ph sz="half" idx="2"/>
          </p:nvPr>
        </p:nvPicPr>
        <p:blipFill>
          <a:blip r:embed="rId4"/>
          <a:stretch>
            <a:fillRect/>
          </a:stretch>
        </p:blipFill>
        <p:spPr>
          <a:xfrm>
            <a:off x="6489312" y="2227263"/>
            <a:ext cx="4820426" cy="3633787"/>
          </a:xfrm>
        </p:spPr>
      </p:pic>
      <p:pic>
        <p:nvPicPr>
          <p:cNvPr id="5" name="Audio 4">
            <a:hlinkClick r:id="" action="ppaction://media"/>
            <a:extLst>
              <a:ext uri="{FF2B5EF4-FFF2-40B4-BE49-F238E27FC236}">
                <a16:creationId xmlns:a16="http://schemas.microsoft.com/office/drawing/2014/main" id="{F819A4FE-21C1-3741-8502-11891A7C6C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52458928"/>
      </p:ext>
    </p:extLst>
  </p:cSld>
  <p:clrMapOvr>
    <a:masterClrMapping/>
  </p:clrMapOvr>
  <mc:AlternateContent xmlns:mc="http://schemas.openxmlformats.org/markup-compatibility/2006" xmlns:p14="http://schemas.microsoft.com/office/powerpoint/2010/main">
    <mc:Choice Requires="p14">
      <p:transition spd="slow" p14:dur="2000" advTm="25782"/>
    </mc:Choice>
    <mc:Fallback xmlns="">
      <p:transition spd="slow" advTm="25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88B0-110F-493C-8947-2B96C0E80198}"/>
              </a:ext>
            </a:extLst>
          </p:cNvPr>
          <p:cNvSpPr>
            <a:spLocks noGrp="1"/>
          </p:cNvSpPr>
          <p:nvPr>
            <p:ph type="title"/>
          </p:nvPr>
        </p:nvSpPr>
        <p:spPr/>
        <p:txBody>
          <a:bodyPr/>
          <a:lstStyle/>
          <a:p>
            <a:r>
              <a:rPr lang="fr-FR"/>
              <a:t>Input of self-</a:t>
            </a:r>
            <a:r>
              <a:rPr lang="fr-FR" err="1"/>
              <a:t>driving</a:t>
            </a:r>
            <a:r>
              <a:rPr lang="fr-FR"/>
              <a:t> car</a:t>
            </a:r>
          </a:p>
        </p:txBody>
      </p:sp>
      <p:sp>
        <p:nvSpPr>
          <p:cNvPr id="3" name="Content Placeholder 2">
            <a:extLst>
              <a:ext uri="{FF2B5EF4-FFF2-40B4-BE49-F238E27FC236}">
                <a16:creationId xmlns:a16="http://schemas.microsoft.com/office/drawing/2014/main" id="{360E956D-04A7-4387-A871-996044BA0D4D}"/>
              </a:ext>
            </a:extLst>
          </p:cNvPr>
          <p:cNvSpPr>
            <a:spLocks noGrp="1"/>
          </p:cNvSpPr>
          <p:nvPr>
            <p:ph idx="1"/>
          </p:nvPr>
        </p:nvSpPr>
        <p:spPr/>
        <p:txBody>
          <a:bodyPr/>
          <a:lstStyle/>
          <a:p>
            <a:pPr marL="305435" indent="-305435"/>
            <a:r>
              <a:rPr lang="fr-FR"/>
              <a:t>In the simulator, the car </a:t>
            </a:r>
            <a:r>
              <a:rPr lang="fr-FR" err="1"/>
              <a:t>is</a:t>
            </a:r>
            <a:r>
              <a:rPr lang="fr-FR"/>
              <a:t> able to </a:t>
            </a:r>
            <a:r>
              <a:rPr lang="fr-FR" err="1"/>
              <a:t>collect</a:t>
            </a:r>
            <a:r>
              <a:rPr lang="fr-FR"/>
              <a:t> image data </a:t>
            </a:r>
            <a:r>
              <a:rPr lang="fr-FR" err="1"/>
              <a:t>from</a:t>
            </a:r>
            <a:r>
              <a:rPr lang="fr-FR"/>
              <a:t> </a:t>
            </a:r>
            <a:r>
              <a:rPr lang="fr-FR" err="1"/>
              <a:t>three</a:t>
            </a:r>
            <a:r>
              <a:rPr lang="fr-FR"/>
              <a:t> </a:t>
            </a:r>
            <a:r>
              <a:rPr lang="fr-FR" err="1"/>
              <a:t>different</a:t>
            </a:r>
            <a:r>
              <a:rPr lang="fr-FR"/>
              <a:t> cameras: </a:t>
            </a:r>
            <a:r>
              <a:rPr lang="fr-FR" err="1"/>
              <a:t>left</a:t>
            </a:r>
            <a:r>
              <a:rPr lang="fr-FR"/>
              <a:t>, middle, and right</a:t>
            </a:r>
          </a:p>
          <a:p>
            <a:pPr marL="305435" indent="-305435"/>
            <a:r>
              <a:rPr lang="fr-FR"/>
              <a:t>Images are </a:t>
            </a:r>
            <a:r>
              <a:rPr lang="fr-FR" err="1"/>
              <a:t>gathered</a:t>
            </a:r>
            <a:r>
              <a:rPr lang="fr-FR"/>
              <a:t> and </a:t>
            </a:r>
            <a:r>
              <a:rPr lang="fr-FR" err="1"/>
              <a:t>augmented</a:t>
            </a:r>
            <a:r>
              <a:rPr lang="fr-FR"/>
              <a:t>, </a:t>
            </a:r>
            <a:r>
              <a:rPr lang="fr-FR" err="1"/>
              <a:t>transformed</a:t>
            </a:r>
            <a:r>
              <a:rPr lang="fr-FR"/>
              <a:t> </a:t>
            </a:r>
            <a:r>
              <a:rPr lang="fr-FR" err="1"/>
              <a:t>into</a:t>
            </a:r>
            <a:r>
              <a:rPr lang="fr-FR"/>
              <a:t> a </a:t>
            </a:r>
            <a:r>
              <a:rPr lang="fr-FR" err="1"/>
              <a:t>different</a:t>
            </a:r>
            <a:r>
              <a:rPr lang="fr-FR"/>
              <a:t> to </a:t>
            </a:r>
            <a:r>
              <a:rPr lang="fr-FR" err="1"/>
              <a:t>achieve</a:t>
            </a:r>
            <a:r>
              <a:rPr lang="fr-FR"/>
              <a:t> </a:t>
            </a:r>
            <a:r>
              <a:rPr lang="fr-FR" err="1"/>
              <a:t>better</a:t>
            </a:r>
            <a:r>
              <a:rPr lang="fr-FR"/>
              <a:t> model performance</a:t>
            </a:r>
          </a:p>
          <a:p>
            <a:pPr marL="305435" indent="-305435"/>
            <a:r>
              <a:rPr lang="fr-FR" err="1"/>
              <a:t>These</a:t>
            </a:r>
            <a:r>
              <a:rPr lang="fr-FR"/>
              <a:t> images are </a:t>
            </a:r>
            <a:r>
              <a:rPr lang="fr-FR" err="1"/>
              <a:t>used</a:t>
            </a:r>
            <a:r>
              <a:rPr lang="fr-FR"/>
              <a:t> to train </a:t>
            </a:r>
            <a:r>
              <a:rPr lang="fr-FR" err="1"/>
              <a:t>our</a:t>
            </a:r>
            <a:r>
              <a:rPr lang="fr-FR"/>
              <a:t> model</a:t>
            </a:r>
          </a:p>
        </p:txBody>
      </p:sp>
      <p:pic>
        <p:nvPicPr>
          <p:cNvPr id="4" name="Audio 3">
            <a:hlinkClick r:id="" action="ppaction://media"/>
            <a:extLst>
              <a:ext uri="{FF2B5EF4-FFF2-40B4-BE49-F238E27FC236}">
                <a16:creationId xmlns:a16="http://schemas.microsoft.com/office/drawing/2014/main" id="{8A6298CF-5E13-A04B-BE85-DD244B4DC4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395363"/>
      </p:ext>
    </p:extLst>
  </p:cSld>
  <p:clrMapOvr>
    <a:masterClrMapping/>
  </p:clrMapOvr>
  <mc:AlternateContent xmlns:mc="http://schemas.openxmlformats.org/markup-compatibility/2006" xmlns:p14="http://schemas.microsoft.com/office/powerpoint/2010/main">
    <mc:Choice Requires="p14">
      <p:transition spd="slow" p14:dur="2000" advTm="17185"/>
    </mc:Choice>
    <mc:Fallback xmlns="">
      <p:transition spd="slow" advTm="17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A0184-30CC-47A1-B2D3-937EF3F185ED}"/>
              </a:ext>
            </a:extLst>
          </p:cNvPr>
          <p:cNvSpPr>
            <a:spLocks noGrp="1"/>
          </p:cNvSpPr>
          <p:nvPr>
            <p:ph type="title"/>
          </p:nvPr>
        </p:nvSpPr>
        <p:spPr/>
        <p:txBody>
          <a:bodyPr/>
          <a:lstStyle/>
          <a:p>
            <a:r>
              <a:rPr lang="fr-FR"/>
              <a:t>Camera </a:t>
            </a:r>
            <a:r>
              <a:rPr lang="fr-FR" err="1"/>
              <a:t>views</a:t>
            </a:r>
            <a:r>
              <a:rPr lang="fr-FR"/>
              <a:t> </a:t>
            </a:r>
          </a:p>
        </p:txBody>
      </p:sp>
      <p:pic>
        <p:nvPicPr>
          <p:cNvPr id="6" name="Content Placeholder 5" descr="A picture containing text&#10;&#10;Description automatically generated">
            <a:extLst>
              <a:ext uri="{FF2B5EF4-FFF2-40B4-BE49-F238E27FC236}">
                <a16:creationId xmlns:a16="http://schemas.microsoft.com/office/drawing/2014/main" id="{2A84971D-B07C-452E-888A-EA216520BE5E}"/>
              </a:ext>
            </a:extLst>
          </p:cNvPr>
          <p:cNvPicPr>
            <a:picLocks noGrp="1" noChangeAspect="1"/>
          </p:cNvPicPr>
          <p:nvPr>
            <p:ph sz="half" idx="1"/>
          </p:nvPr>
        </p:nvPicPr>
        <p:blipFill>
          <a:blip r:embed="rId4"/>
          <a:stretch>
            <a:fillRect/>
          </a:stretch>
        </p:blipFill>
        <p:spPr>
          <a:xfrm>
            <a:off x="826780" y="3129579"/>
            <a:ext cx="3048000" cy="1524000"/>
          </a:xfrm>
        </p:spPr>
      </p:pic>
      <p:pic>
        <p:nvPicPr>
          <p:cNvPr id="8" name="Content Placeholder 7" descr="A picture containing text, road, highway&#10;&#10;Description automatically generated">
            <a:extLst>
              <a:ext uri="{FF2B5EF4-FFF2-40B4-BE49-F238E27FC236}">
                <a16:creationId xmlns:a16="http://schemas.microsoft.com/office/drawing/2014/main" id="{0A904089-635E-493D-8BD9-ADF14E4E2090}"/>
              </a:ext>
            </a:extLst>
          </p:cNvPr>
          <p:cNvPicPr>
            <a:picLocks noGrp="1" noChangeAspect="1"/>
          </p:cNvPicPr>
          <p:nvPr>
            <p:ph sz="half" idx="2"/>
          </p:nvPr>
        </p:nvPicPr>
        <p:blipFill>
          <a:blip r:embed="rId5"/>
          <a:stretch>
            <a:fillRect/>
          </a:stretch>
        </p:blipFill>
        <p:spPr>
          <a:xfrm>
            <a:off x="4572000" y="3129579"/>
            <a:ext cx="3048000" cy="1524000"/>
          </a:xfrm>
        </p:spPr>
      </p:pic>
      <p:pic>
        <p:nvPicPr>
          <p:cNvPr id="10" name="Picture 9" descr="A picture containing text, outdoor, road&#10;&#10;Description automatically generated">
            <a:extLst>
              <a:ext uri="{FF2B5EF4-FFF2-40B4-BE49-F238E27FC236}">
                <a16:creationId xmlns:a16="http://schemas.microsoft.com/office/drawing/2014/main" id="{056E66E0-493D-4C73-8E46-9C2D3E1BB347}"/>
              </a:ext>
            </a:extLst>
          </p:cNvPr>
          <p:cNvPicPr>
            <a:picLocks noChangeAspect="1"/>
          </p:cNvPicPr>
          <p:nvPr/>
        </p:nvPicPr>
        <p:blipFill>
          <a:blip r:embed="rId6"/>
          <a:stretch>
            <a:fillRect/>
          </a:stretch>
        </p:blipFill>
        <p:spPr>
          <a:xfrm>
            <a:off x="8317220" y="3129579"/>
            <a:ext cx="3048000" cy="1524000"/>
          </a:xfrm>
          <a:prstGeom prst="rect">
            <a:avLst/>
          </a:prstGeom>
        </p:spPr>
      </p:pic>
      <p:sp>
        <p:nvSpPr>
          <p:cNvPr id="11" name="TextBox 10">
            <a:extLst>
              <a:ext uri="{FF2B5EF4-FFF2-40B4-BE49-F238E27FC236}">
                <a16:creationId xmlns:a16="http://schemas.microsoft.com/office/drawing/2014/main" id="{DEA0F675-CFE1-47BC-AE75-1B205CFCCD32}"/>
              </a:ext>
            </a:extLst>
          </p:cNvPr>
          <p:cNvSpPr txBox="1"/>
          <p:nvPr/>
        </p:nvSpPr>
        <p:spPr>
          <a:xfrm>
            <a:off x="1011024" y="4962637"/>
            <a:ext cx="2679511" cy="369332"/>
          </a:xfrm>
          <a:prstGeom prst="rect">
            <a:avLst/>
          </a:prstGeom>
          <a:noFill/>
        </p:spPr>
        <p:txBody>
          <a:bodyPr wrap="square" rtlCol="0">
            <a:spAutoFit/>
          </a:bodyPr>
          <a:lstStyle/>
          <a:p>
            <a:pPr algn="ctr"/>
            <a:r>
              <a:rPr lang="fr-FR" err="1"/>
              <a:t>Left</a:t>
            </a:r>
            <a:r>
              <a:rPr lang="fr-FR"/>
              <a:t> Camera </a:t>
            </a:r>
          </a:p>
        </p:txBody>
      </p:sp>
      <p:sp>
        <p:nvSpPr>
          <p:cNvPr id="12" name="TextBox 11">
            <a:extLst>
              <a:ext uri="{FF2B5EF4-FFF2-40B4-BE49-F238E27FC236}">
                <a16:creationId xmlns:a16="http://schemas.microsoft.com/office/drawing/2014/main" id="{7B5393B0-CD33-49E6-ACC4-50B8BEF217D8}"/>
              </a:ext>
            </a:extLst>
          </p:cNvPr>
          <p:cNvSpPr txBox="1"/>
          <p:nvPr/>
        </p:nvSpPr>
        <p:spPr>
          <a:xfrm>
            <a:off x="8501464" y="4972307"/>
            <a:ext cx="2679511" cy="369332"/>
          </a:xfrm>
          <a:prstGeom prst="rect">
            <a:avLst/>
          </a:prstGeom>
          <a:noFill/>
        </p:spPr>
        <p:txBody>
          <a:bodyPr wrap="square" rtlCol="0">
            <a:spAutoFit/>
          </a:bodyPr>
          <a:lstStyle/>
          <a:p>
            <a:pPr algn="ctr"/>
            <a:r>
              <a:rPr lang="fr-FR"/>
              <a:t>Right Camera </a:t>
            </a:r>
          </a:p>
        </p:txBody>
      </p:sp>
      <p:sp>
        <p:nvSpPr>
          <p:cNvPr id="13" name="TextBox 12">
            <a:extLst>
              <a:ext uri="{FF2B5EF4-FFF2-40B4-BE49-F238E27FC236}">
                <a16:creationId xmlns:a16="http://schemas.microsoft.com/office/drawing/2014/main" id="{5C36ECFB-0528-404C-80BE-E95BA1455951}"/>
              </a:ext>
            </a:extLst>
          </p:cNvPr>
          <p:cNvSpPr txBox="1"/>
          <p:nvPr/>
        </p:nvSpPr>
        <p:spPr>
          <a:xfrm>
            <a:off x="4756244" y="4957851"/>
            <a:ext cx="2679511" cy="369332"/>
          </a:xfrm>
          <a:prstGeom prst="rect">
            <a:avLst/>
          </a:prstGeom>
          <a:noFill/>
        </p:spPr>
        <p:txBody>
          <a:bodyPr wrap="square" rtlCol="0">
            <a:spAutoFit/>
          </a:bodyPr>
          <a:lstStyle/>
          <a:p>
            <a:pPr algn="ctr"/>
            <a:r>
              <a:rPr lang="fr-FR"/>
              <a:t>Center Camera </a:t>
            </a:r>
          </a:p>
        </p:txBody>
      </p:sp>
      <p:pic>
        <p:nvPicPr>
          <p:cNvPr id="3" name="Audio 2">
            <a:hlinkClick r:id="" action="ppaction://media"/>
            <a:extLst>
              <a:ext uri="{FF2B5EF4-FFF2-40B4-BE49-F238E27FC236}">
                <a16:creationId xmlns:a16="http://schemas.microsoft.com/office/drawing/2014/main" id="{56E0FA8C-3745-C740-9034-AE4156A02B6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6939373"/>
      </p:ext>
    </p:extLst>
  </p:cSld>
  <p:clrMapOvr>
    <a:masterClrMapping/>
  </p:clrMapOvr>
  <mc:AlternateContent xmlns:mc="http://schemas.openxmlformats.org/markup-compatibility/2006" xmlns:p14="http://schemas.microsoft.com/office/powerpoint/2010/main">
    <mc:Choice Requires="p14">
      <p:transition spd="slow" p14:dur="2000" advTm="4943"/>
    </mc:Choice>
    <mc:Fallback xmlns="">
      <p:transition spd="slow" advTm="4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8B7E-2DF8-4AFE-8FB1-00CC76A6F6B8}"/>
              </a:ext>
            </a:extLst>
          </p:cNvPr>
          <p:cNvSpPr>
            <a:spLocks noGrp="1"/>
          </p:cNvSpPr>
          <p:nvPr>
            <p:ph type="title"/>
          </p:nvPr>
        </p:nvSpPr>
        <p:spPr/>
        <p:txBody>
          <a:bodyPr/>
          <a:lstStyle/>
          <a:p>
            <a:r>
              <a:rPr lang="en-US"/>
              <a:t>Convolutional neural network model</a:t>
            </a:r>
          </a:p>
        </p:txBody>
      </p:sp>
      <p:sp>
        <p:nvSpPr>
          <p:cNvPr id="3" name="Content Placeholder 2">
            <a:extLst>
              <a:ext uri="{FF2B5EF4-FFF2-40B4-BE49-F238E27FC236}">
                <a16:creationId xmlns:a16="http://schemas.microsoft.com/office/drawing/2014/main" id="{CAF3CB88-40F1-478B-AEC1-94FC4AD7FA02}"/>
              </a:ext>
            </a:extLst>
          </p:cNvPr>
          <p:cNvSpPr>
            <a:spLocks noGrp="1"/>
          </p:cNvSpPr>
          <p:nvPr>
            <p:ph idx="1"/>
          </p:nvPr>
        </p:nvSpPr>
        <p:spPr/>
        <p:txBody>
          <a:bodyPr/>
          <a:lstStyle/>
          <a:p>
            <a:pPr marL="305435" indent="-305435"/>
            <a:r>
              <a:rPr lang="en-US"/>
              <a:t>Trained several CNN model for our self-driving car</a:t>
            </a:r>
          </a:p>
          <a:p>
            <a:pPr marL="305435" indent="-305435"/>
            <a:r>
              <a:rPr lang="en-US"/>
              <a:t>Observed their robustness and accuracy</a:t>
            </a:r>
          </a:p>
          <a:p>
            <a:pPr marL="305435" indent="-305435"/>
            <a:r>
              <a:rPr lang="en-US"/>
              <a:t>Tuned a lot of parameters and hyperparameters</a:t>
            </a:r>
          </a:p>
          <a:p>
            <a:pPr marL="305435" indent="-305435"/>
            <a:r>
              <a:rPr lang="en-US"/>
              <a:t>The final one which contains 1 normalization layer, 5 convolution layer, 3 fully-connected layer and 1 drop-out layer having best model performance</a:t>
            </a:r>
          </a:p>
        </p:txBody>
      </p:sp>
      <p:pic>
        <p:nvPicPr>
          <p:cNvPr id="7" name="Audio 6">
            <a:hlinkClick r:id="" action="ppaction://media"/>
            <a:extLst>
              <a:ext uri="{FF2B5EF4-FFF2-40B4-BE49-F238E27FC236}">
                <a16:creationId xmlns:a16="http://schemas.microsoft.com/office/drawing/2014/main" id="{7000A0E9-0A8A-CA47-B004-75378365B7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6780572"/>
      </p:ext>
    </p:extLst>
  </p:cSld>
  <p:clrMapOvr>
    <a:masterClrMapping/>
  </p:clrMapOvr>
  <mc:AlternateContent xmlns:mc="http://schemas.openxmlformats.org/markup-compatibility/2006" xmlns:p14="http://schemas.microsoft.com/office/powerpoint/2010/main">
    <mc:Choice Requires="p14">
      <p:transition spd="slow" p14:dur="2000" advTm="15121"/>
    </mc:Choice>
    <mc:Fallback xmlns="">
      <p:transition spd="slow" advTm="15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F3823-EAF8-4F06-9861-C383722DCD7A}"/>
              </a:ext>
            </a:extLst>
          </p:cNvPr>
          <p:cNvSpPr>
            <a:spLocks noGrp="1"/>
          </p:cNvSpPr>
          <p:nvPr>
            <p:ph type="title"/>
          </p:nvPr>
        </p:nvSpPr>
        <p:spPr/>
        <p:txBody>
          <a:bodyPr/>
          <a:lstStyle/>
          <a:p>
            <a:r>
              <a:rPr lang="en-US"/>
              <a:t>evaluation</a:t>
            </a:r>
          </a:p>
        </p:txBody>
      </p:sp>
      <p:sp>
        <p:nvSpPr>
          <p:cNvPr id="3" name="Content Placeholder 2">
            <a:extLst>
              <a:ext uri="{FF2B5EF4-FFF2-40B4-BE49-F238E27FC236}">
                <a16:creationId xmlns:a16="http://schemas.microsoft.com/office/drawing/2014/main" id="{39F89BC4-8C7C-4D35-A930-CD570D5886CE}"/>
              </a:ext>
            </a:extLst>
          </p:cNvPr>
          <p:cNvSpPr>
            <a:spLocks noGrp="1"/>
          </p:cNvSpPr>
          <p:nvPr>
            <p:ph idx="1"/>
          </p:nvPr>
        </p:nvSpPr>
        <p:spPr/>
        <p:txBody>
          <a:bodyPr/>
          <a:lstStyle/>
          <a:p>
            <a:pPr marL="305435" indent="-305435"/>
            <a:r>
              <a:rPr lang="en-US"/>
              <a:t>Human intervention gets involved when we think it is necessary</a:t>
            </a:r>
          </a:p>
          <a:p>
            <a:pPr marL="305435" indent="-305435"/>
            <a:r>
              <a:rPr lang="en-US"/>
              <a:t>We count the autonomous time and human intervention time</a:t>
            </a:r>
          </a:p>
          <a:p>
            <a:pPr marL="305435" indent="-305435"/>
            <a:r>
              <a:rPr lang="en-US"/>
              <a:t>The ratio of human intervention time and the autonomous time is used for evaluating the model performance: The less the ratio is, the better the model performance is</a:t>
            </a:r>
          </a:p>
        </p:txBody>
      </p:sp>
      <p:pic>
        <p:nvPicPr>
          <p:cNvPr id="4" name="Audio 3">
            <a:hlinkClick r:id="" action="ppaction://media"/>
            <a:extLst>
              <a:ext uri="{FF2B5EF4-FFF2-40B4-BE49-F238E27FC236}">
                <a16:creationId xmlns:a16="http://schemas.microsoft.com/office/drawing/2014/main" id="{8E233DD3-7535-DC4C-9638-EF67B08B8C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8072935"/>
      </p:ext>
    </p:extLst>
  </p:cSld>
  <p:clrMapOvr>
    <a:masterClrMapping/>
  </p:clrMapOvr>
  <mc:AlternateContent xmlns:mc="http://schemas.openxmlformats.org/markup-compatibility/2006" xmlns:p14="http://schemas.microsoft.com/office/powerpoint/2010/main">
    <mc:Choice Requires="p14">
      <p:transition spd="slow" p14:dur="2000" advTm="18400"/>
    </mc:Choice>
    <mc:Fallback xmlns="">
      <p:transition spd="slow" advTm="18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E503B719-B9A6-4DC9-AA9D-06F16B758BCB}">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5B48092-4A2C-4E16-B971-9ACADFFF69E4}">
  <ds:schemaRefs>
    <ds:schemaRef ds:uri="http://purl.org/dc/dcmitype/"/>
    <ds:schemaRef ds:uri="http://purl.org/dc/terms/"/>
    <ds:schemaRef ds:uri="71af3243-3dd4-4a8d-8c0d-dd76da1f02a5"/>
    <ds:schemaRef ds:uri="http://schemas.microsoft.com/office/infopath/2007/PartnerControls"/>
    <ds:schemaRef ds:uri="http://www.w3.org/XML/1998/namespace"/>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Tech design</Template>
  <TotalTime>152</TotalTime>
  <Words>782</Words>
  <Application>Microsoft Office PowerPoint</Application>
  <PresentationFormat>Widescreen</PresentationFormat>
  <Paragraphs>75</Paragraphs>
  <Slides>20</Slides>
  <Notes>3</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Gill Sans MT</vt:lpstr>
      <vt:lpstr>Wingdings 2</vt:lpstr>
      <vt:lpstr>Dividend</vt:lpstr>
      <vt:lpstr> EnD-to-end Self-Driving Simulation</vt:lpstr>
      <vt:lpstr>Table of Contents</vt:lpstr>
      <vt:lpstr>Introduction </vt:lpstr>
      <vt:lpstr>Autonomous driving technology</vt:lpstr>
      <vt:lpstr>SELF-DRIVING CAR (SDC) IN SIMULATOR </vt:lpstr>
      <vt:lpstr>Input of self-driving car</vt:lpstr>
      <vt:lpstr>Camera views </vt:lpstr>
      <vt:lpstr>Convolutional neural network model</vt:lpstr>
      <vt:lpstr>evaluation</vt:lpstr>
      <vt:lpstr>Model Design</vt:lpstr>
      <vt:lpstr>Model  architecture</vt:lpstr>
      <vt:lpstr>Training and Results </vt:lpstr>
      <vt:lpstr>Training – steering angle smoothing </vt:lpstr>
      <vt:lpstr>Training – Overfitting </vt:lpstr>
      <vt:lpstr>Data Shuffling</vt:lpstr>
      <vt:lpstr>Data Shuffling</vt:lpstr>
      <vt:lpstr>Results – Demo Video clip</vt:lpstr>
      <vt:lpstr>Conclusions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Austin Jiang</dc:creator>
  <cp:lastModifiedBy>HAO JIANG</cp:lastModifiedBy>
  <cp:revision>2</cp:revision>
  <dcterms:created xsi:type="dcterms:W3CDTF">2021-04-30T01:46:34Z</dcterms:created>
  <dcterms:modified xsi:type="dcterms:W3CDTF">2021-04-30T04:19:16Z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